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3"/>
  </p:notesMasterIdLst>
  <p:handoutMasterIdLst>
    <p:handoutMasterId r:id="rId24"/>
  </p:handoutMasterIdLst>
  <p:sldIdLst>
    <p:sldId id="501" r:id="rId2"/>
    <p:sldId id="666" r:id="rId3"/>
    <p:sldId id="669" r:id="rId4"/>
    <p:sldId id="667" r:id="rId5"/>
    <p:sldId id="668" r:id="rId6"/>
    <p:sldId id="659" r:id="rId7"/>
    <p:sldId id="655" r:id="rId8"/>
    <p:sldId id="657" r:id="rId9"/>
    <p:sldId id="656" r:id="rId10"/>
    <p:sldId id="661" r:id="rId11"/>
    <p:sldId id="660" r:id="rId12"/>
    <p:sldId id="654" r:id="rId13"/>
    <p:sldId id="658" r:id="rId14"/>
    <p:sldId id="662" r:id="rId15"/>
    <p:sldId id="663" r:id="rId16"/>
    <p:sldId id="664" r:id="rId17"/>
    <p:sldId id="647" r:id="rId18"/>
    <p:sldId id="649" r:id="rId19"/>
    <p:sldId id="650" r:id="rId20"/>
    <p:sldId id="651" r:id="rId21"/>
    <p:sldId id="665" r:id="rId22"/>
  </p:sldIdLst>
  <p:sldSz cx="9144000" cy="6858000" type="screen4x3"/>
  <p:notesSz cx="6669088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EC1EC0"/>
    <a:srgbClr val="2BDD1D"/>
    <a:srgbClr val="F16B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1" autoAdjust="0"/>
    <p:restoredTop sz="87931" autoAdjust="0"/>
  </p:normalViewPr>
  <p:slideViewPr>
    <p:cSldViewPr snapToGrid="0" snapToObjects="1">
      <p:cViewPr varScale="1">
        <p:scale>
          <a:sx n="58" d="100"/>
          <a:sy n="58" d="100"/>
        </p:scale>
        <p:origin x="1301" y="48"/>
      </p:cViewPr>
      <p:guideLst>
        <p:guide orient="horz" pos="2136"/>
        <p:guide pos="290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BCB868-30D2-3248-85DF-BAB46080147E}" type="doc">
      <dgm:prSet loTypeId="urn:microsoft.com/office/officeart/2009/3/layout/StepUpProcess" loCatId="" qsTypeId="urn:microsoft.com/office/officeart/2005/8/quickstyle/simple4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8400E7B0-0F53-A240-9719-0CD3111668DE}">
      <dgm:prSet phldrT="[Text]" custT="1"/>
      <dgm:spPr/>
      <dgm:t>
        <a:bodyPr/>
        <a:lstStyle/>
        <a:p>
          <a:r>
            <a:rPr lang="en-US" sz="2800" dirty="0"/>
            <a:t>45 000</a:t>
          </a:r>
          <a:r>
            <a:rPr lang="en-US" sz="3600" dirty="0"/>
            <a:t> </a:t>
          </a:r>
          <a:r>
            <a:rPr lang="en-US" sz="1600" dirty="0"/>
            <a:t>FCFA</a:t>
          </a:r>
        </a:p>
      </dgm:t>
    </dgm:pt>
    <dgm:pt modelId="{D2988E53-DD51-1441-8F87-BC445E17B618}" type="parTrans" cxnId="{94EB6C3B-B33B-3042-B49D-BA1A53B2A12D}">
      <dgm:prSet/>
      <dgm:spPr/>
      <dgm:t>
        <a:bodyPr/>
        <a:lstStyle/>
        <a:p>
          <a:endParaRPr lang="en-US"/>
        </a:p>
      </dgm:t>
    </dgm:pt>
    <dgm:pt modelId="{4C482D8B-0AFD-394F-9A10-F11EB0B03810}" type="sibTrans" cxnId="{94EB6C3B-B33B-3042-B49D-BA1A53B2A12D}">
      <dgm:prSet/>
      <dgm:spPr/>
      <dgm:t>
        <a:bodyPr/>
        <a:lstStyle/>
        <a:p>
          <a:endParaRPr lang="en-US"/>
        </a:p>
      </dgm:t>
    </dgm:pt>
    <dgm:pt modelId="{A922B11C-7607-AA4A-8A81-F6D7B9623F76}">
      <dgm:prSet phldrT="[Text]" custT="1"/>
      <dgm:spPr/>
      <dgm:t>
        <a:bodyPr/>
        <a:lstStyle/>
        <a:p>
          <a:r>
            <a:rPr lang="en-US" sz="2800" dirty="0"/>
            <a:t>75 000</a:t>
          </a:r>
          <a:r>
            <a:rPr lang="en-US" sz="3600" dirty="0"/>
            <a:t> </a:t>
          </a:r>
          <a:r>
            <a:rPr lang="en-US" sz="1600" dirty="0"/>
            <a:t>FCFA</a:t>
          </a:r>
        </a:p>
      </dgm:t>
    </dgm:pt>
    <dgm:pt modelId="{5C49981A-2AB9-EE41-B5A2-7C4175FAD350}" type="parTrans" cxnId="{359A4943-3943-614C-9AF1-86522CF18FAE}">
      <dgm:prSet/>
      <dgm:spPr/>
      <dgm:t>
        <a:bodyPr/>
        <a:lstStyle/>
        <a:p>
          <a:endParaRPr lang="en-US"/>
        </a:p>
      </dgm:t>
    </dgm:pt>
    <dgm:pt modelId="{5A38981E-0F62-3441-BBA4-C3177DF7F83A}" type="sibTrans" cxnId="{359A4943-3943-614C-9AF1-86522CF18FAE}">
      <dgm:prSet/>
      <dgm:spPr/>
      <dgm:t>
        <a:bodyPr/>
        <a:lstStyle/>
        <a:p>
          <a:endParaRPr lang="en-US"/>
        </a:p>
      </dgm:t>
    </dgm:pt>
    <dgm:pt modelId="{AA22C748-1B22-684B-9308-044D681E25E0}">
      <dgm:prSet phldrT="[Text]" custT="1"/>
      <dgm:spPr/>
      <dgm:t>
        <a:bodyPr/>
        <a:lstStyle/>
        <a:p>
          <a:r>
            <a:rPr lang="en-US" sz="2400" dirty="0"/>
            <a:t>105 000 </a:t>
          </a:r>
          <a:r>
            <a:rPr lang="en-US" sz="1200" dirty="0"/>
            <a:t>FCFA</a:t>
          </a:r>
        </a:p>
      </dgm:t>
    </dgm:pt>
    <dgm:pt modelId="{96850AC8-E2C4-0543-B0EB-1DF1919E129B}" type="parTrans" cxnId="{DEB4F997-F6B0-224E-A89A-83F9D459F09D}">
      <dgm:prSet/>
      <dgm:spPr/>
      <dgm:t>
        <a:bodyPr/>
        <a:lstStyle/>
        <a:p>
          <a:endParaRPr lang="en-US"/>
        </a:p>
      </dgm:t>
    </dgm:pt>
    <dgm:pt modelId="{64F663D5-2329-1C41-8F30-8BFF239014BD}" type="sibTrans" cxnId="{DEB4F997-F6B0-224E-A89A-83F9D459F09D}">
      <dgm:prSet/>
      <dgm:spPr/>
      <dgm:t>
        <a:bodyPr/>
        <a:lstStyle/>
        <a:p>
          <a:endParaRPr lang="en-US"/>
        </a:p>
      </dgm:t>
    </dgm:pt>
    <dgm:pt modelId="{8709EF8C-60FA-2348-A238-55606033D16A}">
      <dgm:prSet phldrT="[Text]" custT="1"/>
      <dgm:spPr/>
      <dgm:t>
        <a:bodyPr/>
        <a:lstStyle/>
        <a:p>
          <a:r>
            <a:rPr lang="en-US" sz="2800" dirty="0"/>
            <a:t>15 000</a:t>
          </a:r>
          <a:r>
            <a:rPr lang="en-US" sz="3600" dirty="0"/>
            <a:t> </a:t>
          </a:r>
          <a:r>
            <a:rPr lang="en-US" sz="1600" dirty="0"/>
            <a:t>FCFA</a:t>
          </a:r>
        </a:p>
      </dgm:t>
    </dgm:pt>
    <dgm:pt modelId="{D9CE3E19-B436-7541-A7F2-D9A3F70FD845}" type="sibTrans" cxnId="{9D0060A1-040D-DE4E-81A0-5D19C308AF27}">
      <dgm:prSet/>
      <dgm:spPr/>
      <dgm:t>
        <a:bodyPr/>
        <a:lstStyle/>
        <a:p>
          <a:endParaRPr lang="en-US"/>
        </a:p>
      </dgm:t>
    </dgm:pt>
    <dgm:pt modelId="{CF30FF34-1F52-6E48-B751-B63FEFCF5F20}" type="parTrans" cxnId="{9D0060A1-040D-DE4E-81A0-5D19C308AF27}">
      <dgm:prSet/>
      <dgm:spPr/>
      <dgm:t>
        <a:bodyPr/>
        <a:lstStyle/>
        <a:p>
          <a:endParaRPr lang="en-US"/>
        </a:p>
      </dgm:t>
    </dgm:pt>
    <dgm:pt modelId="{4B17BC5F-D553-AE4B-B420-F61E306A9988}">
      <dgm:prSet custT="1"/>
      <dgm:spPr/>
      <dgm:t>
        <a:bodyPr/>
        <a:lstStyle/>
        <a:p>
          <a:r>
            <a:rPr lang="en-US" sz="2400" dirty="0"/>
            <a:t>135 000 </a:t>
          </a:r>
          <a:r>
            <a:rPr lang="en-US" sz="1200" dirty="0"/>
            <a:t>FCFA</a:t>
          </a:r>
        </a:p>
      </dgm:t>
    </dgm:pt>
    <dgm:pt modelId="{4065ED48-FDBD-6341-AE83-97B1AA54BAF4}" type="parTrans" cxnId="{17C48487-0DE5-C744-AE49-0027BEEAF9AF}">
      <dgm:prSet/>
      <dgm:spPr/>
      <dgm:t>
        <a:bodyPr/>
        <a:lstStyle/>
        <a:p>
          <a:endParaRPr lang="en-US"/>
        </a:p>
      </dgm:t>
    </dgm:pt>
    <dgm:pt modelId="{208BD221-B244-1142-92F0-5806CDFF03DB}" type="sibTrans" cxnId="{17C48487-0DE5-C744-AE49-0027BEEAF9AF}">
      <dgm:prSet/>
      <dgm:spPr/>
      <dgm:t>
        <a:bodyPr/>
        <a:lstStyle/>
        <a:p>
          <a:endParaRPr lang="en-US"/>
        </a:p>
      </dgm:t>
    </dgm:pt>
    <dgm:pt modelId="{4AF72757-38E5-4C46-8B00-F2EB746C3EAB}" type="pres">
      <dgm:prSet presAssocID="{F5BCB868-30D2-3248-85DF-BAB46080147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16E39B6D-A920-6C43-97F6-45DA1E960ED2}" type="pres">
      <dgm:prSet presAssocID="{8709EF8C-60FA-2348-A238-55606033D16A}" presName="composite" presStyleCnt="0"/>
      <dgm:spPr/>
    </dgm:pt>
    <dgm:pt modelId="{8F5DBF1C-2D3A-F645-B0DF-E379AA26DADE}" type="pres">
      <dgm:prSet presAssocID="{8709EF8C-60FA-2348-A238-55606033D16A}" presName="LShape" presStyleLbl="alignNode1" presStyleIdx="0" presStyleCnt="9"/>
      <dgm:spPr/>
    </dgm:pt>
    <dgm:pt modelId="{2344F89C-377F-184B-AB0F-97CD74F907BD}" type="pres">
      <dgm:prSet presAssocID="{8709EF8C-60FA-2348-A238-55606033D16A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759194E-E8DB-8948-9729-6306D552A0C3}" type="pres">
      <dgm:prSet presAssocID="{8709EF8C-60FA-2348-A238-55606033D16A}" presName="Triangle" presStyleLbl="alignNode1" presStyleIdx="1" presStyleCnt="9"/>
      <dgm:spPr/>
    </dgm:pt>
    <dgm:pt modelId="{D8004D75-C81C-FE41-9044-B101518DF5D5}" type="pres">
      <dgm:prSet presAssocID="{D9CE3E19-B436-7541-A7F2-D9A3F70FD845}" presName="sibTrans" presStyleCnt="0"/>
      <dgm:spPr/>
    </dgm:pt>
    <dgm:pt modelId="{93418EF5-ABB8-7045-8251-0C45064A5CCD}" type="pres">
      <dgm:prSet presAssocID="{D9CE3E19-B436-7541-A7F2-D9A3F70FD845}" presName="space" presStyleCnt="0"/>
      <dgm:spPr/>
    </dgm:pt>
    <dgm:pt modelId="{07A52504-37C2-A24A-A7BD-7AB134223800}" type="pres">
      <dgm:prSet presAssocID="{8400E7B0-0F53-A240-9719-0CD3111668DE}" presName="composite" presStyleCnt="0"/>
      <dgm:spPr/>
    </dgm:pt>
    <dgm:pt modelId="{2812C269-1B6D-1E4E-9120-74FA37EC89F9}" type="pres">
      <dgm:prSet presAssocID="{8400E7B0-0F53-A240-9719-0CD3111668DE}" presName="LShape" presStyleLbl="alignNode1" presStyleIdx="2" presStyleCnt="9"/>
      <dgm:spPr/>
    </dgm:pt>
    <dgm:pt modelId="{CF886BB4-6C83-4945-B12D-8CDD48004AA6}" type="pres">
      <dgm:prSet presAssocID="{8400E7B0-0F53-A240-9719-0CD3111668DE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289695-DA5D-C040-A391-30AEBA885025}" type="pres">
      <dgm:prSet presAssocID="{8400E7B0-0F53-A240-9719-0CD3111668DE}" presName="Triangle" presStyleLbl="alignNode1" presStyleIdx="3" presStyleCnt="9"/>
      <dgm:spPr/>
    </dgm:pt>
    <dgm:pt modelId="{6E1649F2-4C01-604D-8422-191E26894745}" type="pres">
      <dgm:prSet presAssocID="{4C482D8B-0AFD-394F-9A10-F11EB0B03810}" presName="sibTrans" presStyleCnt="0"/>
      <dgm:spPr/>
    </dgm:pt>
    <dgm:pt modelId="{6A274CEB-06DA-A249-97D4-EE5CA3018AB2}" type="pres">
      <dgm:prSet presAssocID="{4C482D8B-0AFD-394F-9A10-F11EB0B03810}" presName="space" presStyleCnt="0"/>
      <dgm:spPr/>
    </dgm:pt>
    <dgm:pt modelId="{AF551B92-1FB8-344C-9B88-CA270E6B3193}" type="pres">
      <dgm:prSet presAssocID="{A922B11C-7607-AA4A-8A81-F6D7B9623F76}" presName="composite" presStyleCnt="0"/>
      <dgm:spPr/>
    </dgm:pt>
    <dgm:pt modelId="{BDA1AA83-036A-F142-A22C-086F352730D0}" type="pres">
      <dgm:prSet presAssocID="{A922B11C-7607-AA4A-8A81-F6D7B9623F76}" presName="LShape" presStyleLbl="alignNode1" presStyleIdx="4" presStyleCnt="9"/>
      <dgm:spPr/>
    </dgm:pt>
    <dgm:pt modelId="{2887FA43-5244-8849-8C69-99049ABF1B60}" type="pres">
      <dgm:prSet presAssocID="{A922B11C-7607-AA4A-8A81-F6D7B9623F76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728948-6E31-AB47-9C7D-4D26D9019A8D}" type="pres">
      <dgm:prSet presAssocID="{A922B11C-7607-AA4A-8A81-F6D7B9623F76}" presName="Triangle" presStyleLbl="alignNode1" presStyleIdx="5" presStyleCnt="9"/>
      <dgm:spPr/>
    </dgm:pt>
    <dgm:pt modelId="{0359F1C3-6E19-F24D-894E-E2ECD96A636D}" type="pres">
      <dgm:prSet presAssocID="{5A38981E-0F62-3441-BBA4-C3177DF7F83A}" presName="sibTrans" presStyleCnt="0"/>
      <dgm:spPr/>
    </dgm:pt>
    <dgm:pt modelId="{99D6A2E3-1A11-DB43-BF98-553E2EB14F02}" type="pres">
      <dgm:prSet presAssocID="{5A38981E-0F62-3441-BBA4-C3177DF7F83A}" presName="space" presStyleCnt="0"/>
      <dgm:spPr/>
    </dgm:pt>
    <dgm:pt modelId="{79553F44-31AD-D241-A673-1CEEB0C9CE13}" type="pres">
      <dgm:prSet presAssocID="{AA22C748-1B22-684B-9308-044D681E25E0}" presName="composite" presStyleCnt="0"/>
      <dgm:spPr/>
    </dgm:pt>
    <dgm:pt modelId="{7880646A-5362-934B-A74C-8CAB57DF2990}" type="pres">
      <dgm:prSet presAssocID="{AA22C748-1B22-684B-9308-044D681E25E0}" presName="LShape" presStyleLbl="alignNode1" presStyleIdx="6" presStyleCnt="9"/>
      <dgm:spPr/>
    </dgm:pt>
    <dgm:pt modelId="{88F75908-42A9-B944-82AE-A58D573CF340}" type="pres">
      <dgm:prSet presAssocID="{AA22C748-1B22-684B-9308-044D681E25E0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2F28EC6-9152-6D48-B45C-0A5A93BA08FA}" type="pres">
      <dgm:prSet presAssocID="{AA22C748-1B22-684B-9308-044D681E25E0}" presName="Triangle" presStyleLbl="alignNode1" presStyleIdx="7" presStyleCnt="9"/>
      <dgm:spPr/>
    </dgm:pt>
    <dgm:pt modelId="{381ECF37-CF62-1B45-BAD9-FAC315BDB8E4}" type="pres">
      <dgm:prSet presAssocID="{64F663D5-2329-1C41-8F30-8BFF239014BD}" presName="sibTrans" presStyleCnt="0"/>
      <dgm:spPr/>
    </dgm:pt>
    <dgm:pt modelId="{54170C6B-A5B0-3245-91F2-96C56227E934}" type="pres">
      <dgm:prSet presAssocID="{64F663D5-2329-1C41-8F30-8BFF239014BD}" presName="space" presStyleCnt="0"/>
      <dgm:spPr/>
    </dgm:pt>
    <dgm:pt modelId="{02EF3396-AAC8-9543-80A2-84583C64BA2D}" type="pres">
      <dgm:prSet presAssocID="{4B17BC5F-D553-AE4B-B420-F61E306A9988}" presName="composite" presStyleCnt="0"/>
      <dgm:spPr/>
    </dgm:pt>
    <dgm:pt modelId="{348C651B-4772-5A4C-A7F4-32EE2F3AE60C}" type="pres">
      <dgm:prSet presAssocID="{4B17BC5F-D553-AE4B-B420-F61E306A9988}" presName="LShape" presStyleLbl="alignNode1" presStyleIdx="8" presStyleCnt="9"/>
      <dgm:spPr/>
    </dgm:pt>
    <dgm:pt modelId="{3CCD5ACF-BAAF-634C-8432-6206A60F2F62}" type="pres">
      <dgm:prSet presAssocID="{4B17BC5F-D553-AE4B-B420-F61E306A9988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D0060A1-040D-DE4E-81A0-5D19C308AF27}" srcId="{F5BCB868-30D2-3248-85DF-BAB46080147E}" destId="{8709EF8C-60FA-2348-A238-55606033D16A}" srcOrd="0" destOrd="0" parTransId="{CF30FF34-1F52-6E48-B751-B63FEFCF5F20}" sibTransId="{D9CE3E19-B436-7541-A7F2-D9A3F70FD845}"/>
    <dgm:cxn modelId="{AA359C04-7060-F64E-819E-4A1E8F76A0EF}" type="presOf" srcId="{8709EF8C-60FA-2348-A238-55606033D16A}" destId="{2344F89C-377F-184B-AB0F-97CD74F907BD}" srcOrd="0" destOrd="0" presId="urn:microsoft.com/office/officeart/2009/3/layout/StepUpProcess"/>
    <dgm:cxn modelId="{5D0CF473-6235-3743-8E95-4AA7B05E5C00}" type="presOf" srcId="{F5BCB868-30D2-3248-85DF-BAB46080147E}" destId="{4AF72757-38E5-4C46-8B00-F2EB746C3EAB}" srcOrd="0" destOrd="0" presId="urn:microsoft.com/office/officeart/2009/3/layout/StepUpProcess"/>
    <dgm:cxn modelId="{59979F5C-BBDB-4249-B171-B8BFA6986530}" type="presOf" srcId="{8400E7B0-0F53-A240-9719-0CD3111668DE}" destId="{CF886BB4-6C83-4945-B12D-8CDD48004AA6}" srcOrd="0" destOrd="0" presId="urn:microsoft.com/office/officeart/2009/3/layout/StepUpProcess"/>
    <dgm:cxn modelId="{DEB4F997-F6B0-224E-A89A-83F9D459F09D}" srcId="{F5BCB868-30D2-3248-85DF-BAB46080147E}" destId="{AA22C748-1B22-684B-9308-044D681E25E0}" srcOrd="3" destOrd="0" parTransId="{96850AC8-E2C4-0543-B0EB-1DF1919E129B}" sibTransId="{64F663D5-2329-1C41-8F30-8BFF239014BD}"/>
    <dgm:cxn modelId="{956C6B82-2BD0-754E-AB00-FC8EF295E3E4}" type="presOf" srcId="{AA22C748-1B22-684B-9308-044D681E25E0}" destId="{88F75908-42A9-B944-82AE-A58D573CF340}" srcOrd="0" destOrd="0" presId="urn:microsoft.com/office/officeart/2009/3/layout/StepUpProcess"/>
    <dgm:cxn modelId="{04F51B9D-7A90-9641-9292-D39C968C997A}" type="presOf" srcId="{A922B11C-7607-AA4A-8A81-F6D7B9623F76}" destId="{2887FA43-5244-8849-8C69-99049ABF1B60}" srcOrd="0" destOrd="0" presId="urn:microsoft.com/office/officeart/2009/3/layout/StepUpProcess"/>
    <dgm:cxn modelId="{359A4943-3943-614C-9AF1-86522CF18FAE}" srcId="{F5BCB868-30D2-3248-85DF-BAB46080147E}" destId="{A922B11C-7607-AA4A-8A81-F6D7B9623F76}" srcOrd="2" destOrd="0" parTransId="{5C49981A-2AB9-EE41-B5A2-7C4175FAD350}" sibTransId="{5A38981E-0F62-3441-BBA4-C3177DF7F83A}"/>
    <dgm:cxn modelId="{94EB6C3B-B33B-3042-B49D-BA1A53B2A12D}" srcId="{F5BCB868-30D2-3248-85DF-BAB46080147E}" destId="{8400E7B0-0F53-A240-9719-0CD3111668DE}" srcOrd="1" destOrd="0" parTransId="{D2988E53-DD51-1441-8F87-BC445E17B618}" sibTransId="{4C482D8B-0AFD-394F-9A10-F11EB0B03810}"/>
    <dgm:cxn modelId="{CDF5985B-A88B-8440-9425-07587CC7F873}" type="presOf" srcId="{4B17BC5F-D553-AE4B-B420-F61E306A9988}" destId="{3CCD5ACF-BAAF-634C-8432-6206A60F2F62}" srcOrd="0" destOrd="0" presId="urn:microsoft.com/office/officeart/2009/3/layout/StepUpProcess"/>
    <dgm:cxn modelId="{17C48487-0DE5-C744-AE49-0027BEEAF9AF}" srcId="{F5BCB868-30D2-3248-85DF-BAB46080147E}" destId="{4B17BC5F-D553-AE4B-B420-F61E306A9988}" srcOrd="4" destOrd="0" parTransId="{4065ED48-FDBD-6341-AE83-97B1AA54BAF4}" sibTransId="{208BD221-B244-1142-92F0-5806CDFF03DB}"/>
    <dgm:cxn modelId="{5651BF33-6FBD-6C41-9272-EFBDA9DDE2C8}" type="presParOf" srcId="{4AF72757-38E5-4C46-8B00-F2EB746C3EAB}" destId="{16E39B6D-A920-6C43-97F6-45DA1E960ED2}" srcOrd="0" destOrd="0" presId="urn:microsoft.com/office/officeart/2009/3/layout/StepUpProcess"/>
    <dgm:cxn modelId="{83FBB766-0083-E74A-8124-92737E6B7672}" type="presParOf" srcId="{16E39B6D-A920-6C43-97F6-45DA1E960ED2}" destId="{8F5DBF1C-2D3A-F645-B0DF-E379AA26DADE}" srcOrd="0" destOrd="0" presId="urn:microsoft.com/office/officeart/2009/3/layout/StepUpProcess"/>
    <dgm:cxn modelId="{84C4CB40-A545-334B-A42F-66069F9C8340}" type="presParOf" srcId="{16E39B6D-A920-6C43-97F6-45DA1E960ED2}" destId="{2344F89C-377F-184B-AB0F-97CD74F907BD}" srcOrd="1" destOrd="0" presId="urn:microsoft.com/office/officeart/2009/3/layout/StepUpProcess"/>
    <dgm:cxn modelId="{273BAC13-4996-D447-86D4-2B37E35B7F19}" type="presParOf" srcId="{16E39B6D-A920-6C43-97F6-45DA1E960ED2}" destId="{A759194E-E8DB-8948-9729-6306D552A0C3}" srcOrd="2" destOrd="0" presId="urn:microsoft.com/office/officeart/2009/3/layout/StepUpProcess"/>
    <dgm:cxn modelId="{EF457715-4E74-EE48-B49E-11E795CDEE94}" type="presParOf" srcId="{4AF72757-38E5-4C46-8B00-F2EB746C3EAB}" destId="{D8004D75-C81C-FE41-9044-B101518DF5D5}" srcOrd="1" destOrd="0" presId="urn:microsoft.com/office/officeart/2009/3/layout/StepUpProcess"/>
    <dgm:cxn modelId="{CCA9126C-E665-4F47-B6C7-DC1BCD3C6DD8}" type="presParOf" srcId="{D8004D75-C81C-FE41-9044-B101518DF5D5}" destId="{93418EF5-ABB8-7045-8251-0C45064A5CCD}" srcOrd="0" destOrd="0" presId="urn:microsoft.com/office/officeart/2009/3/layout/StepUpProcess"/>
    <dgm:cxn modelId="{7CE6D304-C61D-F143-98F3-61D759017EE6}" type="presParOf" srcId="{4AF72757-38E5-4C46-8B00-F2EB746C3EAB}" destId="{07A52504-37C2-A24A-A7BD-7AB134223800}" srcOrd="2" destOrd="0" presId="urn:microsoft.com/office/officeart/2009/3/layout/StepUpProcess"/>
    <dgm:cxn modelId="{5EAC7C9A-57C4-0C4D-B63B-E7E6A78D6100}" type="presParOf" srcId="{07A52504-37C2-A24A-A7BD-7AB134223800}" destId="{2812C269-1B6D-1E4E-9120-74FA37EC89F9}" srcOrd="0" destOrd="0" presId="urn:microsoft.com/office/officeart/2009/3/layout/StepUpProcess"/>
    <dgm:cxn modelId="{EAF83ECB-2EA2-AD46-872A-E898E678623C}" type="presParOf" srcId="{07A52504-37C2-A24A-A7BD-7AB134223800}" destId="{CF886BB4-6C83-4945-B12D-8CDD48004AA6}" srcOrd="1" destOrd="0" presId="urn:microsoft.com/office/officeart/2009/3/layout/StepUpProcess"/>
    <dgm:cxn modelId="{31C66F95-560A-B746-ABB1-E316FCE97D3F}" type="presParOf" srcId="{07A52504-37C2-A24A-A7BD-7AB134223800}" destId="{28289695-DA5D-C040-A391-30AEBA885025}" srcOrd="2" destOrd="0" presId="urn:microsoft.com/office/officeart/2009/3/layout/StepUpProcess"/>
    <dgm:cxn modelId="{F49D219B-4A71-A54E-86AA-8E01ADEE740A}" type="presParOf" srcId="{4AF72757-38E5-4C46-8B00-F2EB746C3EAB}" destId="{6E1649F2-4C01-604D-8422-191E26894745}" srcOrd="3" destOrd="0" presId="urn:microsoft.com/office/officeart/2009/3/layout/StepUpProcess"/>
    <dgm:cxn modelId="{EE8982DC-7597-4449-A6B9-C8F1051E9FCA}" type="presParOf" srcId="{6E1649F2-4C01-604D-8422-191E26894745}" destId="{6A274CEB-06DA-A249-97D4-EE5CA3018AB2}" srcOrd="0" destOrd="0" presId="urn:microsoft.com/office/officeart/2009/3/layout/StepUpProcess"/>
    <dgm:cxn modelId="{73C6BCB3-AD76-4E49-B4A3-A55B61112E55}" type="presParOf" srcId="{4AF72757-38E5-4C46-8B00-F2EB746C3EAB}" destId="{AF551B92-1FB8-344C-9B88-CA270E6B3193}" srcOrd="4" destOrd="0" presId="urn:microsoft.com/office/officeart/2009/3/layout/StepUpProcess"/>
    <dgm:cxn modelId="{C9DA5033-F299-2744-9870-8CF58697BB2F}" type="presParOf" srcId="{AF551B92-1FB8-344C-9B88-CA270E6B3193}" destId="{BDA1AA83-036A-F142-A22C-086F352730D0}" srcOrd="0" destOrd="0" presId="urn:microsoft.com/office/officeart/2009/3/layout/StepUpProcess"/>
    <dgm:cxn modelId="{A877E49D-8362-B444-8849-E23A55B6EA40}" type="presParOf" srcId="{AF551B92-1FB8-344C-9B88-CA270E6B3193}" destId="{2887FA43-5244-8849-8C69-99049ABF1B60}" srcOrd="1" destOrd="0" presId="urn:microsoft.com/office/officeart/2009/3/layout/StepUpProcess"/>
    <dgm:cxn modelId="{05E7AF49-8666-7546-96B7-3894B6048019}" type="presParOf" srcId="{AF551B92-1FB8-344C-9B88-CA270E6B3193}" destId="{73728948-6E31-AB47-9C7D-4D26D9019A8D}" srcOrd="2" destOrd="0" presId="urn:microsoft.com/office/officeart/2009/3/layout/StepUpProcess"/>
    <dgm:cxn modelId="{CDA7DE3C-A3F9-EE47-8175-71CFA4035C76}" type="presParOf" srcId="{4AF72757-38E5-4C46-8B00-F2EB746C3EAB}" destId="{0359F1C3-6E19-F24D-894E-E2ECD96A636D}" srcOrd="5" destOrd="0" presId="urn:microsoft.com/office/officeart/2009/3/layout/StepUpProcess"/>
    <dgm:cxn modelId="{C9A81C45-3CE7-F140-9392-30E7F6A1AC49}" type="presParOf" srcId="{0359F1C3-6E19-F24D-894E-E2ECD96A636D}" destId="{99D6A2E3-1A11-DB43-BF98-553E2EB14F02}" srcOrd="0" destOrd="0" presId="urn:microsoft.com/office/officeart/2009/3/layout/StepUpProcess"/>
    <dgm:cxn modelId="{D94EB11C-8728-BE45-884D-8789ADEA281A}" type="presParOf" srcId="{4AF72757-38E5-4C46-8B00-F2EB746C3EAB}" destId="{79553F44-31AD-D241-A673-1CEEB0C9CE13}" srcOrd="6" destOrd="0" presId="urn:microsoft.com/office/officeart/2009/3/layout/StepUpProcess"/>
    <dgm:cxn modelId="{D21149F0-DA18-E846-9473-1E749FBABA25}" type="presParOf" srcId="{79553F44-31AD-D241-A673-1CEEB0C9CE13}" destId="{7880646A-5362-934B-A74C-8CAB57DF2990}" srcOrd="0" destOrd="0" presId="urn:microsoft.com/office/officeart/2009/3/layout/StepUpProcess"/>
    <dgm:cxn modelId="{12FAD74B-F780-F942-9DDC-C7471517877E}" type="presParOf" srcId="{79553F44-31AD-D241-A673-1CEEB0C9CE13}" destId="{88F75908-42A9-B944-82AE-A58D573CF340}" srcOrd="1" destOrd="0" presId="urn:microsoft.com/office/officeart/2009/3/layout/StepUpProcess"/>
    <dgm:cxn modelId="{C20ED79F-4800-4A41-BA3C-94C245BF0F74}" type="presParOf" srcId="{79553F44-31AD-D241-A673-1CEEB0C9CE13}" destId="{42F28EC6-9152-6D48-B45C-0A5A93BA08FA}" srcOrd="2" destOrd="0" presId="urn:microsoft.com/office/officeart/2009/3/layout/StepUpProcess"/>
    <dgm:cxn modelId="{53E58776-84A6-8C4E-894E-7A731C22D51A}" type="presParOf" srcId="{4AF72757-38E5-4C46-8B00-F2EB746C3EAB}" destId="{381ECF37-CF62-1B45-BAD9-FAC315BDB8E4}" srcOrd="7" destOrd="0" presId="urn:microsoft.com/office/officeart/2009/3/layout/StepUpProcess"/>
    <dgm:cxn modelId="{C74FBD22-C598-0641-B12A-9D7EBD286ECC}" type="presParOf" srcId="{381ECF37-CF62-1B45-BAD9-FAC315BDB8E4}" destId="{54170C6B-A5B0-3245-91F2-96C56227E934}" srcOrd="0" destOrd="0" presId="urn:microsoft.com/office/officeart/2009/3/layout/StepUpProcess"/>
    <dgm:cxn modelId="{940F0D59-0C17-EA46-9B7C-94E2E211FEA2}" type="presParOf" srcId="{4AF72757-38E5-4C46-8B00-F2EB746C3EAB}" destId="{02EF3396-AAC8-9543-80A2-84583C64BA2D}" srcOrd="8" destOrd="0" presId="urn:microsoft.com/office/officeart/2009/3/layout/StepUpProcess"/>
    <dgm:cxn modelId="{27CD8D4F-9772-6B49-850F-46D712506A38}" type="presParOf" srcId="{02EF3396-AAC8-9543-80A2-84583C64BA2D}" destId="{348C651B-4772-5A4C-A7F4-32EE2F3AE60C}" srcOrd="0" destOrd="0" presId="urn:microsoft.com/office/officeart/2009/3/layout/StepUpProcess"/>
    <dgm:cxn modelId="{E2184203-7FB6-7E45-9E17-F9CE42DAB1CF}" type="presParOf" srcId="{02EF3396-AAC8-9543-80A2-84583C64BA2D}" destId="{3CCD5ACF-BAAF-634C-8432-6206A60F2F62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B98C22-1EA4-6143-8484-842ECA1977A1}" type="doc">
      <dgm:prSet loTypeId="urn:microsoft.com/office/officeart/2005/8/layout/hProcess6" loCatId="" qsTypeId="urn:microsoft.com/office/officeart/2005/8/quickstyle/3D1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59EC67A-C5DF-D940-907D-C06873902832}">
      <dgm:prSet phldrT="[Text]"/>
      <dgm:spPr/>
      <dgm:t>
        <a:bodyPr/>
        <a:lstStyle/>
        <a:p>
          <a:r>
            <a:rPr lang="en-US" dirty="0"/>
            <a:t>           </a:t>
          </a:r>
        </a:p>
      </dgm:t>
    </dgm:pt>
    <dgm:pt modelId="{96741599-403D-0B49-A869-F46A16E587C4}" type="parTrans" cxnId="{ABD8384E-F21E-6142-8867-ED66EFB4746E}">
      <dgm:prSet/>
      <dgm:spPr/>
      <dgm:t>
        <a:bodyPr/>
        <a:lstStyle/>
        <a:p>
          <a:endParaRPr lang="en-US"/>
        </a:p>
      </dgm:t>
    </dgm:pt>
    <dgm:pt modelId="{71A331C6-1650-9E41-8A2E-F6B0B922B2A4}" type="sibTrans" cxnId="{ABD8384E-F21E-6142-8867-ED66EFB4746E}">
      <dgm:prSet/>
      <dgm:spPr/>
      <dgm:t>
        <a:bodyPr/>
        <a:lstStyle/>
        <a:p>
          <a:endParaRPr lang="en-US"/>
        </a:p>
      </dgm:t>
    </dgm:pt>
    <dgm:pt modelId="{8070C314-905A-3440-99D2-D927C6B1C133}">
      <dgm:prSet phldrT="[Text]" custT="1"/>
      <dgm:spPr/>
      <dgm:t>
        <a:bodyPr/>
        <a:lstStyle/>
        <a:p>
          <a:r>
            <a:rPr lang="en-US" sz="1400" dirty="0"/>
            <a:t>0</a:t>
          </a:r>
        </a:p>
      </dgm:t>
    </dgm:pt>
    <dgm:pt modelId="{F86A41D7-1445-B047-BB83-EDFA4E406254}" type="sibTrans" cxnId="{A6B907D6-221C-214B-9594-FEAE433F52B6}">
      <dgm:prSet/>
      <dgm:spPr/>
      <dgm:t>
        <a:bodyPr/>
        <a:lstStyle/>
        <a:p>
          <a:endParaRPr lang="en-US"/>
        </a:p>
      </dgm:t>
    </dgm:pt>
    <dgm:pt modelId="{02D386F6-F967-A141-9E24-BE73B5BC86CD}" type="parTrans" cxnId="{A6B907D6-221C-214B-9594-FEAE433F52B6}">
      <dgm:prSet/>
      <dgm:spPr/>
      <dgm:t>
        <a:bodyPr/>
        <a:lstStyle/>
        <a:p>
          <a:endParaRPr lang="en-US"/>
        </a:p>
      </dgm:t>
    </dgm:pt>
    <dgm:pt modelId="{C5BAE481-F5C1-4649-90F6-390B440C8D8F}" type="pres">
      <dgm:prSet presAssocID="{8DB98C22-1EA4-6143-8484-842ECA1977A1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0D8CBB3-6954-2745-9050-EE0654A755E7}" type="pres">
      <dgm:prSet presAssocID="{8070C314-905A-3440-99D2-D927C6B1C133}" presName="compNode" presStyleCnt="0"/>
      <dgm:spPr/>
    </dgm:pt>
    <dgm:pt modelId="{9CEA08CE-6EDD-D441-9EF2-7BA150CB3CB4}" type="pres">
      <dgm:prSet presAssocID="{8070C314-905A-3440-99D2-D927C6B1C133}" presName="noGeometry" presStyleCnt="0"/>
      <dgm:spPr/>
    </dgm:pt>
    <dgm:pt modelId="{EC60D09A-541D-E042-A964-C983914E3E5D}" type="pres">
      <dgm:prSet presAssocID="{8070C314-905A-3440-99D2-D927C6B1C133}" presName="childTextVisible" presStyleLbl="bgAccFollowNode1" presStyleIdx="0" presStyleCnt="1" custScaleX="895542" custLinFactNeighborX="-95861" custLinFactNeighborY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AA3EC83-5ABB-4E48-A49A-BB6C9F8E91E8}" type="pres">
      <dgm:prSet presAssocID="{8070C314-905A-3440-99D2-D927C6B1C133}" presName="childTextHidden" presStyleLbl="bgAccFollowNode1" presStyleIdx="0" presStyleCnt="1"/>
      <dgm:spPr/>
      <dgm:t>
        <a:bodyPr/>
        <a:lstStyle/>
        <a:p>
          <a:endParaRPr lang="fr-FR"/>
        </a:p>
      </dgm:t>
    </dgm:pt>
    <dgm:pt modelId="{692B5CEC-4A26-6348-BFE7-25B752D9D136}" type="pres">
      <dgm:prSet presAssocID="{8070C314-905A-3440-99D2-D927C6B1C133}" presName="parentText" presStyleLbl="node1" presStyleIdx="0" presStyleCnt="1" custLinFactX="-400000" custLinFactNeighborX="-400095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6B907D6-221C-214B-9594-FEAE433F52B6}" srcId="{8DB98C22-1EA4-6143-8484-842ECA1977A1}" destId="{8070C314-905A-3440-99D2-D927C6B1C133}" srcOrd="0" destOrd="0" parTransId="{02D386F6-F967-A141-9E24-BE73B5BC86CD}" sibTransId="{F86A41D7-1445-B047-BB83-EDFA4E406254}"/>
    <dgm:cxn modelId="{ABD8384E-F21E-6142-8867-ED66EFB4746E}" srcId="{8070C314-905A-3440-99D2-D927C6B1C133}" destId="{059EC67A-C5DF-D940-907D-C06873902832}" srcOrd="0" destOrd="0" parTransId="{96741599-403D-0B49-A869-F46A16E587C4}" sibTransId="{71A331C6-1650-9E41-8A2E-F6B0B922B2A4}"/>
    <dgm:cxn modelId="{5A39F00D-4246-7248-BB14-C0DBD3856CC0}" type="presOf" srcId="{059EC67A-C5DF-D940-907D-C06873902832}" destId="{EC60D09A-541D-E042-A964-C983914E3E5D}" srcOrd="0" destOrd="0" presId="urn:microsoft.com/office/officeart/2005/8/layout/hProcess6"/>
    <dgm:cxn modelId="{6D644CEE-E944-8E42-8600-3E7561088637}" type="presOf" srcId="{8DB98C22-1EA4-6143-8484-842ECA1977A1}" destId="{C5BAE481-F5C1-4649-90F6-390B440C8D8F}" srcOrd="0" destOrd="0" presId="urn:microsoft.com/office/officeart/2005/8/layout/hProcess6"/>
    <dgm:cxn modelId="{AB209705-FB24-6546-9688-38F2213FB6AA}" type="presOf" srcId="{059EC67A-C5DF-D940-907D-C06873902832}" destId="{EAA3EC83-5ABB-4E48-A49A-BB6C9F8E91E8}" srcOrd="1" destOrd="0" presId="urn:microsoft.com/office/officeart/2005/8/layout/hProcess6"/>
    <dgm:cxn modelId="{E5BAAC96-3043-A84F-A4A8-B7149B0565E1}" type="presOf" srcId="{8070C314-905A-3440-99D2-D927C6B1C133}" destId="{692B5CEC-4A26-6348-BFE7-25B752D9D136}" srcOrd="0" destOrd="0" presId="urn:microsoft.com/office/officeart/2005/8/layout/hProcess6"/>
    <dgm:cxn modelId="{1FDEBBA9-7544-3048-8E26-BBC9ED76FE67}" type="presParOf" srcId="{C5BAE481-F5C1-4649-90F6-390B440C8D8F}" destId="{80D8CBB3-6954-2745-9050-EE0654A755E7}" srcOrd="0" destOrd="0" presId="urn:microsoft.com/office/officeart/2005/8/layout/hProcess6"/>
    <dgm:cxn modelId="{9B486DA9-4521-0D4E-B7DA-F7EBA6C3863C}" type="presParOf" srcId="{80D8CBB3-6954-2745-9050-EE0654A755E7}" destId="{9CEA08CE-6EDD-D441-9EF2-7BA150CB3CB4}" srcOrd="0" destOrd="0" presId="urn:microsoft.com/office/officeart/2005/8/layout/hProcess6"/>
    <dgm:cxn modelId="{F05326EB-8551-B74F-B8FE-B4216FC398EC}" type="presParOf" srcId="{80D8CBB3-6954-2745-9050-EE0654A755E7}" destId="{EC60D09A-541D-E042-A964-C983914E3E5D}" srcOrd="1" destOrd="0" presId="urn:microsoft.com/office/officeart/2005/8/layout/hProcess6"/>
    <dgm:cxn modelId="{4B2220E3-482A-A149-BBE8-E707C11DDBFF}" type="presParOf" srcId="{80D8CBB3-6954-2745-9050-EE0654A755E7}" destId="{EAA3EC83-5ABB-4E48-A49A-BB6C9F8E91E8}" srcOrd="2" destOrd="0" presId="urn:microsoft.com/office/officeart/2005/8/layout/hProcess6"/>
    <dgm:cxn modelId="{52840238-3259-C448-B019-44D7CB83EBA2}" type="presParOf" srcId="{80D8CBB3-6954-2745-9050-EE0654A755E7}" destId="{692B5CEC-4A26-6348-BFE7-25B752D9D136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5DBF1C-2D3A-F645-B0DF-E379AA26DADE}">
      <dsp:nvSpPr>
        <dsp:cNvPr id="0" name=""/>
        <dsp:cNvSpPr/>
      </dsp:nvSpPr>
      <dsp:spPr>
        <a:xfrm rot="5400000">
          <a:off x="300557" y="2562715"/>
          <a:ext cx="900397" cy="149824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44F89C-377F-184B-AB0F-97CD74F907BD}">
      <dsp:nvSpPr>
        <dsp:cNvPr id="0" name=""/>
        <dsp:cNvSpPr/>
      </dsp:nvSpPr>
      <dsp:spPr>
        <a:xfrm>
          <a:off x="150258" y="3010366"/>
          <a:ext cx="1352620" cy="1185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15 000</a:t>
          </a:r>
          <a:r>
            <a:rPr lang="en-US" sz="3600" kern="1200" dirty="0"/>
            <a:t> </a:t>
          </a:r>
          <a:r>
            <a:rPr lang="en-US" sz="1600" kern="1200" dirty="0"/>
            <a:t>FCFA</a:t>
          </a:r>
        </a:p>
      </dsp:txBody>
      <dsp:txXfrm>
        <a:off x="150258" y="3010366"/>
        <a:ext cx="1352620" cy="1185650"/>
      </dsp:txXfrm>
    </dsp:sp>
    <dsp:sp modelId="{A759194E-E8DB-8948-9729-6306D552A0C3}">
      <dsp:nvSpPr>
        <dsp:cNvPr id="0" name=""/>
        <dsp:cNvSpPr/>
      </dsp:nvSpPr>
      <dsp:spPr>
        <a:xfrm>
          <a:off x="1247667" y="2452413"/>
          <a:ext cx="255211" cy="255211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6">
                <a:shade val="80000"/>
                <a:hueOff val="54075"/>
                <a:satOff val="-1385"/>
                <a:lumOff val="355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80000"/>
                <a:hueOff val="54075"/>
                <a:satOff val="-1385"/>
                <a:lumOff val="355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80000"/>
              <a:hueOff val="54075"/>
              <a:satOff val="-1385"/>
              <a:lumOff val="355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12C269-1B6D-1E4E-9120-74FA37EC89F9}">
      <dsp:nvSpPr>
        <dsp:cNvPr id="0" name=""/>
        <dsp:cNvSpPr/>
      </dsp:nvSpPr>
      <dsp:spPr>
        <a:xfrm rot="5400000">
          <a:off x="1956428" y="2152968"/>
          <a:ext cx="900397" cy="149824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shade val="80000"/>
                <a:hueOff val="108150"/>
                <a:satOff val="-2770"/>
                <a:lumOff val="711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80000"/>
                <a:hueOff val="108150"/>
                <a:satOff val="-2770"/>
                <a:lumOff val="711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80000"/>
              <a:hueOff val="108150"/>
              <a:satOff val="-2770"/>
              <a:lumOff val="711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886BB4-6C83-4945-B12D-8CDD48004AA6}">
      <dsp:nvSpPr>
        <dsp:cNvPr id="0" name=""/>
        <dsp:cNvSpPr/>
      </dsp:nvSpPr>
      <dsp:spPr>
        <a:xfrm>
          <a:off x="1806130" y="2600619"/>
          <a:ext cx="1352620" cy="1185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45 000</a:t>
          </a:r>
          <a:r>
            <a:rPr lang="en-US" sz="3600" kern="1200" dirty="0"/>
            <a:t> </a:t>
          </a:r>
          <a:r>
            <a:rPr lang="en-US" sz="1600" kern="1200" dirty="0"/>
            <a:t>FCFA</a:t>
          </a:r>
        </a:p>
      </dsp:txBody>
      <dsp:txXfrm>
        <a:off x="1806130" y="2600619"/>
        <a:ext cx="1352620" cy="1185650"/>
      </dsp:txXfrm>
    </dsp:sp>
    <dsp:sp modelId="{28289695-DA5D-C040-A391-30AEBA885025}">
      <dsp:nvSpPr>
        <dsp:cNvPr id="0" name=""/>
        <dsp:cNvSpPr/>
      </dsp:nvSpPr>
      <dsp:spPr>
        <a:xfrm>
          <a:off x="2903538" y="2042666"/>
          <a:ext cx="255211" cy="255211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6">
                <a:shade val="80000"/>
                <a:hueOff val="162225"/>
                <a:satOff val="-4155"/>
                <a:lumOff val="1066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80000"/>
                <a:hueOff val="162225"/>
                <a:satOff val="-4155"/>
                <a:lumOff val="1066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80000"/>
              <a:hueOff val="162225"/>
              <a:satOff val="-4155"/>
              <a:lumOff val="1066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A1AA83-036A-F142-A22C-086F352730D0}">
      <dsp:nvSpPr>
        <dsp:cNvPr id="0" name=""/>
        <dsp:cNvSpPr/>
      </dsp:nvSpPr>
      <dsp:spPr>
        <a:xfrm rot="5400000">
          <a:off x="3612300" y="1743221"/>
          <a:ext cx="900397" cy="149824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shade val="80000"/>
                <a:hueOff val="216300"/>
                <a:satOff val="-5541"/>
                <a:lumOff val="1422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80000"/>
                <a:hueOff val="216300"/>
                <a:satOff val="-5541"/>
                <a:lumOff val="1422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80000"/>
              <a:hueOff val="216300"/>
              <a:satOff val="-5541"/>
              <a:lumOff val="1422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87FA43-5244-8849-8C69-99049ABF1B60}">
      <dsp:nvSpPr>
        <dsp:cNvPr id="0" name=""/>
        <dsp:cNvSpPr/>
      </dsp:nvSpPr>
      <dsp:spPr>
        <a:xfrm>
          <a:off x="3462001" y="2190872"/>
          <a:ext cx="1352620" cy="1185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75 000</a:t>
          </a:r>
          <a:r>
            <a:rPr lang="en-US" sz="3600" kern="1200" dirty="0"/>
            <a:t> </a:t>
          </a:r>
          <a:r>
            <a:rPr lang="en-US" sz="1600" kern="1200" dirty="0"/>
            <a:t>FCFA</a:t>
          </a:r>
        </a:p>
      </dsp:txBody>
      <dsp:txXfrm>
        <a:off x="3462001" y="2190872"/>
        <a:ext cx="1352620" cy="1185650"/>
      </dsp:txXfrm>
    </dsp:sp>
    <dsp:sp modelId="{73728948-6E31-AB47-9C7D-4D26D9019A8D}">
      <dsp:nvSpPr>
        <dsp:cNvPr id="0" name=""/>
        <dsp:cNvSpPr/>
      </dsp:nvSpPr>
      <dsp:spPr>
        <a:xfrm>
          <a:off x="4559410" y="1632919"/>
          <a:ext cx="255211" cy="255211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6">
                <a:shade val="80000"/>
                <a:hueOff val="270376"/>
                <a:satOff val="-6926"/>
                <a:lumOff val="1778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80000"/>
                <a:hueOff val="270376"/>
                <a:satOff val="-6926"/>
                <a:lumOff val="1778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80000"/>
              <a:hueOff val="270376"/>
              <a:satOff val="-6926"/>
              <a:lumOff val="1778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80646A-5362-934B-A74C-8CAB57DF2990}">
      <dsp:nvSpPr>
        <dsp:cNvPr id="0" name=""/>
        <dsp:cNvSpPr/>
      </dsp:nvSpPr>
      <dsp:spPr>
        <a:xfrm rot="5400000">
          <a:off x="5268171" y="1333474"/>
          <a:ext cx="900397" cy="149824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shade val="80000"/>
                <a:hueOff val="324451"/>
                <a:satOff val="-8311"/>
                <a:lumOff val="2133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80000"/>
                <a:hueOff val="324451"/>
                <a:satOff val="-8311"/>
                <a:lumOff val="2133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80000"/>
              <a:hueOff val="324451"/>
              <a:satOff val="-8311"/>
              <a:lumOff val="2133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F75908-42A9-B944-82AE-A58D573CF340}">
      <dsp:nvSpPr>
        <dsp:cNvPr id="0" name=""/>
        <dsp:cNvSpPr/>
      </dsp:nvSpPr>
      <dsp:spPr>
        <a:xfrm>
          <a:off x="5117872" y="1781125"/>
          <a:ext cx="1352620" cy="1185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105 000 </a:t>
          </a:r>
          <a:r>
            <a:rPr lang="en-US" sz="1200" kern="1200" dirty="0"/>
            <a:t>FCFA</a:t>
          </a:r>
        </a:p>
      </dsp:txBody>
      <dsp:txXfrm>
        <a:off x="5117872" y="1781125"/>
        <a:ext cx="1352620" cy="1185650"/>
      </dsp:txXfrm>
    </dsp:sp>
    <dsp:sp modelId="{42F28EC6-9152-6D48-B45C-0A5A93BA08FA}">
      <dsp:nvSpPr>
        <dsp:cNvPr id="0" name=""/>
        <dsp:cNvSpPr/>
      </dsp:nvSpPr>
      <dsp:spPr>
        <a:xfrm>
          <a:off x="6215281" y="1223172"/>
          <a:ext cx="255211" cy="255211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6">
                <a:shade val="80000"/>
                <a:hueOff val="378526"/>
                <a:satOff val="-9696"/>
                <a:lumOff val="2489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80000"/>
                <a:hueOff val="378526"/>
                <a:satOff val="-9696"/>
                <a:lumOff val="2489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80000"/>
              <a:hueOff val="378526"/>
              <a:satOff val="-9696"/>
              <a:lumOff val="2489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8C651B-4772-5A4C-A7F4-32EE2F3AE60C}">
      <dsp:nvSpPr>
        <dsp:cNvPr id="0" name=""/>
        <dsp:cNvSpPr/>
      </dsp:nvSpPr>
      <dsp:spPr>
        <a:xfrm rot="5400000">
          <a:off x="6924042" y="923727"/>
          <a:ext cx="900397" cy="149824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shade val="80000"/>
                <a:hueOff val="432601"/>
                <a:satOff val="-11081"/>
                <a:lumOff val="2844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80000"/>
                <a:hueOff val="432601"/>
                <a:satOff val="-11081"/>
                <a:lumOff val="2844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80000"/>
              <a:hueOff val="432601"/>
              <a:satOff val="-11081"/>
              <a:lumOff val="2844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CD5ACF-BAAF-634C-8432-6206A60F2F62}">
      <dsp:nvSpPr>
        <dsp:cNvPr id="0" name=""/>
        <dsp:cNvSpPr/>
      </dsp:nvSpPr>
      <dsp:spPr>
        <a:xfrm>
          <a:off x="6773744" y="1371378"/>
          <a:ext cx="1352620" cy="1185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135 000 </a:t>
          </a:r>
          <a:r>
            <a:rPr lang="en-US" sz="1200" kern="1200" dirty="0"/>
            <a:t>FCFA</a:t>
          </a:r>
        </a:p>
      </dsp:txBody>
      <dsp:txXfrm>
        <a:off x="6773744" y="1371378"/>
        <a:ext cx="1352620" cy="1185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60D09A-541D-E042-A964-C983914E3E5D}">
      <dsp:nvSpPr>
        <dsp:cNvPr id="0" name=""/>
        <dsp:cNvSpPr/>
      </dsp:nvSpPr>
      <dsp:spPr>
        <a:xfrm>
          <a:off x="0" y="49109"/>
          <a:ext cx="8795482" cy="858514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4140" tIns="26035" rIns="52070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           </a:t>
          </a:r>
        </a:p>
      </dsp:txBody>
      <dsp:txXfrm>
        <a:off x="2198870" y="177886"/>
        <a:ext cx="6296132" cy="600960"/>
      </dsp:txXfrm>
    </dsp:sp>
    <dsp:sp modelId="{692B5CEC-4A26-6348-BFE7-25B752D9D136}">
      <dsp:nvSpPr>
        <dsp:cNvPr id="0" name=""/>
        <dsp:cNvSpPr/>
      </dsp:nvSpPr>
      <dsp:spPr>
        <a:xfrm>
          <a:off x="0" y="232831"/>
          <a:ext cx="491070" cy="491070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0</a:t>
          </a:r>
        </a:p>
      </dsp:txBody>
      <dsp:txXfrm>
        <a:off x="71916" y="304747"/>
        <a:ext cx="347238" cy="347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3FA5-83E5-4D7A-A128-8CEFDDB853DC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9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377319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B6C86-5894-41C8-BA97-278F62DE94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11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2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36AC-C8C0-4342-90F1-0B24BE3DE431}" type="datetimeFigureOut">
              <a:rPr lang="nl-NL" smtClean="0"/>
              <a:pPr/>
              <a:t>12-9-2018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739775"/>
            <a:ext cx="4935538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689515"/>
            <a:ext cx="5335270" cy="444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8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377318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5EF57-9E8D-470C-BF28-D9E0E369C83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104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551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2665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4015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2086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607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5354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2220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lauw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tx2">
              <a:alpha val="70195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en afbeel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192 w 3841"/>
              <a:gd name="T1" fmla="*/ 200 h 2680"/>
              <a:gd name="T2" fmla="*/ 0 w 3841"/>
              <a:gd name="T3" fmla="*/ 0 h 2680"/>
              <a:gd name="T4" fmla="*/ 0 w 3841"/>
              <a:gd name="T5" fmla="*/ 2680 h 2680"/>
              <a:gd name="T6" fmla="*/ 3841 w 3841"/>
              <a:gd name="T7" fmla="*/ 2680 h 2680"/>
              <a:gd name="T8" fmla="*/ 3841 w 3841"/>
              <a:gd name="T9" fmla="*/ 200 h 2680"/>
              <a:gd name="T10" fmla="*/ 192 w 3841"/>
              <a:gd name="T11" fmla="*/ 200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6" name="Picture 4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4800"/>
            <a:ext cx="4038600" cy="467863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3"/>
          </p:nvPr>
        </p:nvSpPr>
        <p:spPr>
          <a:xfrm>
            <a:off x="4986868" y="950913"/>
            <a:ext cx="4157132" cy="4962525"/>
          </a:xfrm>
        </p:spPr>
        <p:txBody>
          <a:bodyPr rtlCol="0">
            <a:normAutofit/>
          </a:bodyPr>
          <a:lstStyle/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gro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en grafie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192 w 3841"/>
              <a:gd name="T1" fmla="*/ 200 h 2680"/>
              <a:gd name="T2" fmla="*/ 0 w 3841"/>
              <a:gd name="T3" fmla="*/ 0 h 2680"/>
              <a:gd name="T4" fmla="*/ 0 w 3841"/>
              <a:gd name="T5" fmla="*/ 2680 h 2680"/>
              <a:gd name="T6" fmla="*/ 3841 w 3841"/>
              <a:gd name="T7" fmla="*/ 2680 h 2680"/>
              <a:gd name="T8" fmla="*/ 3841 w 3841"/>
              <a:gd name="T9" fmla="*/ 200 h 2680"/>
              <a:gd name="T10" fmla="*/ 192 w 3841"/>
              <a:gd name="T11" fmla="*/ 200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6" name="Picture 4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4800"/>
            <a:ext cx="4038600" cy="467863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hart Placeholder 14"/>
          <p:cNvSpPr>
            <a:spLocks noGrp="1"/>
          </p:cNvSpPr>
          <p:nvPr>
            <p:ph type="chart" sz="quarter" idx="13"/>
          </p:nvPr>
        </p:nvSpPr>
        <p:spPr>
          <a:xfrm>
            <a:off x="4978400" y="950913"/>
            <a:ext cx="4165600" cy="4962525"/>
          </a:xfrm>
        </p:spPr>
        <p:txBody>
          <a:bodyPr rtlCol="0">
            <a:normAutofit/>
          </a:bodyPr>
          <a:lstStyle/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kolom en ko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192 w 3841"/>
              <a:gd name="T1" fmla="*/ 200 h 2680"/>
              <a:gd name="T2" fmla="*/ 0 w 3841"/>
              <a:gd name="T3" fmla="*/ 0 h 2680"/>
              <a:gd name="T4" fmla="*/ 0 w 3841"/>
              <a:gd name="T5" fmla="*/ 2680 h 2680"/>
              <a:gd name="T6" fmla="*/ 3841 w 3841"/>
              <a:gd name="T7" fmla="*/ 2680 h 2680"/>
              <a:gd name="T8" fmla="*/ 3841 w 3841"/>
              <a:gd name="T9" fmla="*/ 200 h 2680"/>
              <a:gd name="T10" fmla="*/ 192 w 3841"/>
              <a:gd name="T11" fmla="*/ 200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8" name="Picture 4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35520"/>
            <a:ext cx="4040188" cy="63976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75282"/>
            <a:ext cx="4040188" cy="4038156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1pPr>
            <a:lvl2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2pPr>
            <a:lvl3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ScalaSans"/>
                <a:cs typeface="ScalaSans"/>
              </a:defRPr>
            </a:lvl4pPr>
            <a:lvl5pPr>
              <a:defRPr sz="1600">
                <a:latin typeface="ScalaSans"/>
                <a:cs typeface="Scala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35520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75282"/>
            <a:ext cx="4041775" cy="4038156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1pPr>
            <a:lvl2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2pPr>
            <a:lvl3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ScalaSans"/>
                <a:cs typeface="ScalaSans"/>
              </a:defRPr>
            </a:lvl4pPr>
            <a:lvl5pPr>
              <a:defRPr sz="1600">
                <a:latin typeface="ScalaSans"/>
                <a:cs typeface="Scala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2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slide blauw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>
              <a:gd name="T0" fmla="*/ 0 w 3841"/>
              <a:gd name="T1" fmla="*/ 208 h 400"/>
              <a:gd name="T2" fmla="*/ 0 w 3841"/>
              <a:gd name="T3" fmla="*/ 0 h 400"/>
              <a:gd name="T4" fmla="*/ 3841 w 3841"/>
              <a:gd name="T5" fmla="*/ 0 h 400"/>
              <a:gd name="T6" fmla="*/ 3841 w 3841"/>
              <a:gd name="T7" fmla="*/ 400 h 400"/>
              <a:gd name="T8" fmla="*/ 184 w 3841"/>
              <a:gd name="T9" fmla="*/ 400 h 400"/>
              <a:gd name="T10" fmla="*/ 0 w 3841"/>
              <a:gd name="T11" fmla="*/ 208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tx2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toslide bron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>
              <a:gd name="T0" fmla="*/ 0 w 3841"/>
              <a:gd name="T1" fmla="*/ 208 h 400"/>
              <a:gd name="T2" fmla="*/ 0 w 3841"/>
              <a:gd name="T3" fmla="*/ 0 h 400"/>
              <a:gd name="T4" fmla="*/ 3841 w 3841"/>
              <a:gd name="T5" fmla="*/ 0 h 400"/>
              <a:gd name="T6" fmla="*/ 3841 w 3841"/>
              <a:gd name="T7" fmla="*/ 400 h 400"/>
              <a:gd name="T8" fmla="*/ 184 w 3841"/>
              <a:gd name="T9" fmla="*/ 400 h 400"/>
              <a:gd name="T10" fmla="*/ 0 w 3841"/>
              <a:gd name="T11" fmla="*/ 208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otoslide groen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>
              <a:gd name="T0" fmla="*/ 0 w 3841"/>
              <a:gd name="T1" fmla="*/ 208 h 400"/>
              <a:gd name="T2" fmla="*/ 0 w 3841"/>
              <a:gd name="T3" fmla="*/ 0 h 400"/>
              <a:gd name="T4" fmla="*/ 3841 w 3841"/>
              <a:gd name="T5" fmla="*/ 0 h 400"/>
              <a:gd name="T6" fmla="*/ 3841 w 3841"/>
              <a:gd name="T7" fmla="*/ 400 h 400"/>
              <a:gd name="T8" fmla="*/ 184 w 3841"/>
              <a:gd name="T9" fmla="*/ 400 h 400"/>
              <a:gd name="T10" fmla="*/ 0 w 3841"/>
              <a:gd name="T11" fmla="*/ 208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fotoslide grij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fotoslide lichtblauw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fotoslide lichtbron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5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1">
          <a:blip r:embed="rId2" cstate="email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200" y="1476000"/>
            <a:ext cx="4280400" cy="14688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200" kern="1200" dirty="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88000" y="2833200"/>
            <a:ext cx="4381200" cy="525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>
              <a:buNone/>
              <a:defRPr lang="en-US" sz="1200" kern="1200" dirty="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342900" lvl="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1" y="5924550"/>
            <a:ext cx="9144001" cy="933450"/>
          </a:xfrm>
          <a:prstGeom prst="rect">
            <a:avLst/>
          </a:prstGeom>
          <a:solidFill>
            <a:srgbClr val="FFFFFF">
              <a:alpha val="85098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pic>
        <p:nvPicPr>
          <p:cNvPr id="8" name="Picture 7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02-UTI_Basisvormen_powerpoint_05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fotoslide lichtgroen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6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bron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blau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grij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lichtblau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lichtbron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lichtgro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Picture 4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2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979488"/>
            <a:ext cx="6096000" cy="1370012"/>
          </a:xfrm>
        </p:spPr>
        <p:txBody>
          <a:bodyPr/>
          <a:lstStyle/>
          <a:p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4129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39357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67000" y="2548845"/>
            <a:ext cx="6019800" cy="9144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bron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groen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grij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lichtblauw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lichtbron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5">
              <a:alpha val="8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 lichtgroen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 userDrawn="1"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192 w 3841"/>
              <a:gd name="T1" fmla="*/ 200 h 2680"/>
              <a:gd name="T2" fmla="*/ 0 w 3841"/>
              <a:gd name="T3" fmla="*/ 0 h 2680"/>
              <a:gd name="T4" fmla="*/ 0 w 3841"/>
              <a:gd name="T5" fmla="*/ 2680 h 2680"/>
              <a:gd name="T6" fmla="*/ 3841 w 3841"/>
              <a:gd name="T7" fmla="*/ 2680 h 2680"/>
              <a:gd name="T8" fmla="*/ 3841 w 3841"/>
              <a:gd name="T9" fmla="*/ 200 h 2680"/>
              <a:gd name="T10" fmla="*/ 192 w 3841"/>
              <a:gd name="T11" fmla="*/ 200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5" name="Freeform 3"/>
          <p:cNvSpPr>
            <a:spLocks/>
          </p:cNvSpPr>
          <p:nvPr/>
        </p:nvSpPr>
        <p:spPr bwMode="auto">
          <a:xfrm>
            <a:off x="0" y="0"/>
            <a:ext cx="6097588" cy="635000"/>
          </a:xfrm>
          <a:custGeom>
            <a:avLst/>
            <a:gdLst>
              <a:gd name="T0" fmla="*/ 0 w 3841"/>
              <a:gd name="T1" fmla="*/ 208 h 400"/>
              <a:gd name="T2" fmla="*/ 0 w 3841"/>
              <a:gd name="T3" fmla="*/ 0 h 400"/>
              <a:gd name="T4" fmla="*/ 3841 w 3841"/>
              <a:gd name="T5" fmla="*/ 0 h 400"/>
              <a:gd name="T6" fmla="*/ 3841 w 3841"/>
              <a:gd name="T7" fmla="*/ 400 h 400"/>
              <a:gd name="T8" fmla="*/ 184 w 3841"/>
              <a:gd name="T9" fmla="*/ 400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</a:path>
            </a:pathLst>
          </a:custGeom>
          <a:noFill/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6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5520"/>
            <a:ext cx="8229600" cy="467791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Aft>
                <a:spcPts val="600"/>
              </a:spcAft>
              <a:buFont typeface="Arial" panose="020B0604020202020204" pitchFamily="34" charset="0"/>
              <a:buChar char="–"/>
              <a:defRPr sz="21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>
              <a:spcAft>
                <a:spcPts val="600"/>
              </a:spcAft>
              <a:defRPr sz="19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pic>
        <p:nvPicPr>
          <p:cNvPr id="10" name="Picture 9" descr="tsc-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077700A-1282-403B-B808-2A6E2E248098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13" y="6181407"/>
            <a:ext cx="2349500" cy="46101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 err="1"/>
              <a:t>Second</a:t>
            </a:r>
            <a:r>
              <a:rPr lang="nl-NL" dirty="0"/>
              <a:t>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660" r:id="rId29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  <a:cs typeface="ScalaSans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  <a:cs typeface="ScalaSans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  <a:cs typeface="ScalaSans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  <a:cs typeface="ScalaSans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003366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003366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003366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rgbClr val="003366"/>
          </a:solidFill>
          <a:latin typeface="ScalaSans"/>
          <a:ea typeface="ヒラギノ角ゴ Pro W3" pitchFamily="-109" charset="-128"/>
          <a:cs typeface="ScalaSan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rgbClr val="003366"/>
          </a:solidFill>
          <a:latin typeface="ScalaSans"/>
          <a:ea typeface="ヒラギノ角ゴ Pro W3" pitchFamily="-109" charset="-128"/>
          <a:cs typeface="Scala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image" Target="../media/image9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19.emf"/><Relationship Id="rId7" Type="http://schemas.openxmlformats.org/officeDocument/2006/relationships/image" Target="../media/image22.jpeg"/><Relationship Id="rId12" Type="http://schemas.openxmlformats.org/officeDocument/2006/relationships/diagramLayout" Target="../diagrams/layout1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diagramData" Target="../diagrams/data1.xml"/><Relationship Id="rId5" Type="http://schemas.openxmlformats.org/officeDocument/2006/relationships/image" Target="../media/image21.jpeg"/><Relationship Id="rId15" Type="http://schemas.microsoft.com/office/2007/relationships/diagramDrawing" Target="../diagrams/drawing1.xml"/><Relationship Id="rId10" Type="http://schemas.openxmlformats.org/officeDocument/2006/relationships/image" Target="../media/image25.jpeg"/><Relationship Id="rId4" Type="http://schemas.openxmlformats.org/officeDocument/2006/relationships/image" Target="../media/image20.jpeg"/><Relationship Id="rId9" Type="http://schemas.openxmlformats.org/officeDocument/2006/relationships/image" Target="../media/image24.jpeg"/><Relationship Id="rId14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19.emf"/><Relationship Id="rId7" Type="http://schemas.openxmlformats.org/officeDocument/2006/relationships/image" Target="../media/image22.jpeg"/><Relationship Id="rId12" Type="http://schemas.openxmlformats.org/officeDocument/2006/relationships/diagramLayout" Target="../diagrams/layout2.xml"/><Relationship Id="rId2" Type="http://schemas.openxmlformats.org/officeDocument/2006/relationships/image" Target="../media/image18.jpe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diagramData" Target="../diagrams/data2.xml"/><Relationship Id="rId5" Type="http://schemas.openxmlformats.org/officeDocument/2006/relationships/image" Target="../media/image21.jpeg"/><Relationship Id="rId15" Type="http://schemas.microsoft.com/office/2007/relationships/diagramDrawing" Target="../diagrams/drawing2.xml"/><Relationship Id="rId10" Type="http://schemas.openxmlformats.org/officeDocument/2006/relationships/image" Target="../media/image25.jpeg"/><Relationship Id="rId4" Type="http://schemas.openxmlformats.org/officeDocument/2006/relationships/image" Target="../media/image20.jpeg"/><Relationship Id="rId9" Type="http://schemas.openxmlformats.org/officeDocument/2006/relationships/image" Target="../media/image24.jpeg"/><Relationship Id="rId14" Type="http://schemas.openxmlformats.org/officeDocument/2006/relationships/diagramColors" Target="../diagrams/colors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tsc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73251" y="3664009"/>
            <a:ext cx="7712960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NL" sz="1900" dirty="0" smtClean="0">
                <a:solidFill>
                  <a:schemeClr val="tx2"/>
                </a:solidFill>
              </a:rPr>
              <a:t>Serge </a:t>
            </a:r>
            <a:r>
              <a:rPr lang="nl-NL" sz="1900" dirty="0" err="1" smtClean="0">
                <a:solidFill>
                  <a:schemeClr val="tx2"/>
                </a:solidFill>
              </a:rPr>
              <a:t>Adjognon</a:t>
            </a:r>
            <a:r>
              <a:rPr lang="nl-NL" sz="1900" dirty="0" smtClean="0">
                <a:solidFill>
                  <a:schemeClr val="tx2"/>
                </a:solidFill>
              </a:rPr>
              <a:t> </a:t>
            </a:r>
            <a:r>
              <a:rPr lang="nl-NL" sz="1900" dirty="0" err="1" smtClean="0">
                <a:solidFill>
                  <a:schemeClr val="tx2"/>
                </a:solidFill>
              </a:rPr>
              <a:t>and</a:t>
            </a:r>
            <a:r>
              <a:rPr lang="nl-NL" sz="1900" dirty="0" smtClean="0">
                <a:solidFill>
                  <a:schemeClr val="tx2"/>
                </a:solidFill>
              </a:rPr>
              <a:t> Daan </a:t>
            </a:r>
            <a:r>
              <a:rPr lang="nl-NL" sz="1900" dirty="0">
                <a:solidFill>
                  <a:schemeClr val="tx2"/>
                </a:solidFill>
              </a:rPr>
              <a:t>van Soest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 bwMode="auto">
          <a:xfrm>
            <a:off x="324143" y="2398538"/>
            <a:ext cx="859914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9pPr>
          </a:lstStyle>
          <a:p>
            <a:pPr algn="ctr"/>
            <a:r>
              <a:rPr lang="en-US" sz="2600" dirty="0">
                <a:solidFill>
                  <a:srgbClr val="002060"/>
                </a:solidFill>
              </a:rPr>
              <a:t>Contract Design and Conservation Incentives: Experimental Evidence from Burkina Faso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DA0F93C-A98D-4C8B-A13D-9953C9F5B53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4" t="33086" r="8149" b="34610"/>
          <a:stretch/>
        </p:blipFill>
        <p:spPr>
          <a:xfrm>
            <a:off x="7486023" y="200942"/>
            <a:ext cx="1000188" cy="834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79D5CEE-BD24-4E20-9037-039428F05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89" y="200943"/>
            <a:ext cx="1505050" cy="952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077700A-1282-403B-B808-2A6E2E24809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36" y="6178262"/>
            <a:ext cx="2349500" cy="461011"/>
          </a:xfrm>
          <a:prstGeom prst="rect">
            <a:avLst/>
          </a:prstGeom>
        </p:spPr>
      </p:pic>
      <p:pic>
        <p:nvPicPr>
          <p:cNvPr id="14" name="Picture 13" descr="02-UTI_Basisvormen_powerpoint_03.png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739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1" y="6319759"/>
            <a:ext cx="9144000" cy="6239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67" y="6455028"/>
            <a:ext cx="924029" cy="265471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4354" y="6423215"/>
            <a:ext cx="386898" cy="390060"/>
          </a:xfrm>
          <a:prstGeom prst="rect">
            <a:avLst/>
          </a:prstGeom>
        </p:spPr>
      </p:pic>
      <p:pic>
        <p:nvPicPr>
          <p:cNvPr id="36" name="Picture 35" descr="CIF_Logo_CMYK.jpg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2394" y="6354311"/>
            <a:ext cx="683832" cy="458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36"/>
          <p:cNvPicPr/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7034" y="6338721"/>
            <a:ext cx="465718" cy="474559"/>
          </a:xfrm>
          <a:prstGeom prst="rect">
            <a:avLst/>
          </a:prstGeom>
        </p:spPr>
      </p:pic>
      <p:pic>
        <p:nvPicPr>
          <p:cNvPr id="38" name="Picture 37"/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4714" y="6497166"/>
            <a:ext cx="905060" cy="24216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" y="6319759"/>
            <a:ext cx="9144000" cy="6239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0" name="Picture 39"/>
          <p:cNvPicPr/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1" y="6375404"/>
            <a:ext cx="1616054" cy="542471"/>
          </a:xfrm>
          <a:prstGeom prst="rect">
            <a:avLst/>
          </a:prstGeom>
        </p:spPr>
      </p:pic>
      <p:pic>
        <p:nvPicPr>
          <p:cNvPr id="41" name="Picture 40" descr="CIF_Logo_CMYK.jpg"/>
          <p:cNvPicPr/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7300" y="6366407"/>
            <a:ext cx="763223" cy="502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3169" y="6350719"/>
            <a:ext cx="698065" cy="527976"/>
          </a:xfrm>
          <a:prstGeom prst="rect">
            <a:avLst/>
          </a:prstGeom>
        </p:spPr>
      </p:pic>
      <p:pic>
        <p:nvPicPr>
          <p:cNvPr id="43" name="Picture 42"/>
          <p:cNvPicPr/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8778" y="6375403"/>
            <a:ext cx="1762125" cy="461011"/>
          </a:xfrm>
          <a:prstGeom prst="rect">
            <a:avLst/>
          </a:prstGeom>
        </p:spPr>
      </p:pic>
      <p:pic>
        <p:nvPicPr>
          <p:cNvPr id="44" name="Picture 43"/>
          <p:cNvPicPr/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8448" y="6403822"/>
            <a:ext cx="520640" cy="44673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9552" y="133257"/>
            <a:ext cx="8607230" cy="670612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Garamond" charset="0"/>
                <a:ea typeface="Garamond" charset="0"/>
                <a:cs typeface="Garamond" charset="0"/>
              </a:rPr>
              <a:t>Can </a:t>
            </a:r>
            <a:r>
              <a:rPr lang="fr-FR" dirty="0" err="1">
                <a:latin typeface="Garamond" charset="0"/>
                <a:ea typeface="Garamond" charset="0"/>
                <a:cs typeface="Garamond" charset="0"/>
              </a:rPr>
              <a:t>Contract</a:t>
            </a:r>
            <a:r>
              <a:rPr lang="fr-FR" dirty="0">
                <a:latin typeface="Garamond" charset="0"/>
                <a:ea typeface="Garamond" charset="0"/>
                <a:cs typeface="Garamond" charset="0"/>
              </a:rPr>
              <a:t> design affect Conservation </a:t>
            </a:r>
            <a:r>
              <a:rPr lang="fr-FR" dirty="0" err="1">
                <a:latin typeface="Garamond" charset="0"/>
                <a:ea typeface="Garamond" charset="0"/>
                <a:cs typeface="Garamond" charset="0"/>
              </a:rPr>
              <a:t>Outcomes</a:t>
            </a:r>
            <a:r>
              <a:rPr lang="fr-FR" dirty="0">
                <a:latin typeface="Garamond" charset="0"/>
                <a:ea typeface="Garamond" charset="0"/>
                <a:cs typeface="Garamond" charset="0"/>
              </a:rPr>
              <a:t> ?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xmlns="" id="{A52437E9-ED8E-C74B-BF2A-57166354A925}"/>
              </a:ext>
            </a:extLst>
          </p:cNvPr>
          <p:cNvSpPr txBox="1">
            <a:spLocks/>
          </p:cNvSpPr>
          <p:nvPr/>
        </p:nvSpPr>
        <p:spPr>
          <a:xfrm>
            <a:off x="104778" y="1467060"/>
            <a:ext cx="8896782" cy="6239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5B9BD5"/>
              </a:buClr>
              <a:buNone/>
            </a:pPr>
            <a:r>
              <a:rPr lang="fr-FR" dirty="0" err="1">
                <a:latin typeface="Garamond" panose="02020404030301010803" pitchFamily="18" charset="0"/>
              </a:rPr>
              <a:t>Comparing</a:t>
            </a:r>
            <a:r>
              <a:rPr lang="fr-FR" dirty="0">
                <a:latin typeface="Garamond" panose="02020404030301010803" pitchFamily="18" charset="0"/>
              </a:rPr>
              <a:t> </a:t>
            </a:r>
            <a:r>
              <a:rPr lang="fr-FR" dirty="0" err="1">
                <a:solidFill>
                  <a:srgbClr val="FF0000"/>
                </a:solidFill>
                <a:latin typeface="Garamond" panose="02020404030301010803" pitchFamily="18" charset="0"/>
              </a:rPr>
              <a:t>Threshold-based</a:t>
            </a:r>
            <a:r>
              <a:rPr lang="fr-FR" dirty="0">
                <a:latin typeface="Garamond" panose="02020404030301010803" pitchFamily="18" charset="0"/>
              </a:rPr>
              <a:t> </a:t>
            </a:r>
            <a:r>
              <a:rPr lang="fr-FR" dirty="0" err="1">
                <a:latin typeface="Garamond" panose="02020404030301010803" pitchFamily="18" charset="0"/>
              </a:rPr>
              <a:t>payments</a:t>
            </a:r>
            <a:r>
              <a:rPr lang="fr-FR" dirty="0">
                <a:latin typeface="Garamond" panose="02020404030301010803" pitchFamily="18" charset="0"/>
              </a:rPr>
              <a:t> versus </a:t>
            </a:r>
            <a:r>
              <a:rPr lang="fr-FR" dirty="0" err="1">
                <a:solidFill>
                  <a:srgbClr val="FF0000"/>
                </a:solidFill>
                <a:latin typeface="Garamond" panose="02020404030301010803" pitchFamily="18" charset="0"/>
              </a:rPr>
              <a:t>Linear</a:t>
            </a:r>
            <a:r>
              <a:rPr lang="fr-FR" dirty="0">
                <a:latin typeface="Garamond" panose="02020404030301010803" pitchFamily="18" charset="0"/>
              </a:rPr>
              <a:t> </a:t>
            </a:r>
            <a:r>
              <a:rPr lang="fr-FR" dirty="0" err="1">
                <a:latin typeface="Garamond" panose="02020404030301010803" pitchFamily="18" charset="0"/>
              </a:rPr>
              <a:t>payments</a:t>
            </a:r>
            <a:endParaRPr lang="fr-FR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54" name="Diagram 53">
            <a:extLst>
              <a:ext uri="{FF2B5EF4-FFF2-40B4-BE49-F238E27FC236}">
                <a16:creationId xmlns:a16="http://schemas.microsoft.com/office/drawing/2014/main" xmlns="" id="{DF8FBE43-B1B7-4925-85FA-493206EFA3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243968"/>
              </p:ext>
            </p:extLst>
          </p:nvPr>
        </p:nvGraphicFramePr>
        <p:xfrm>
          <a:off x="184741" y="92005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33155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1" y="6319759"/>
            <a:ext cx="9144000" cy="6239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67" y="6455028"/>
            <a:ext cx="924029" cy="265471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4354" y="6423215"/>
            <a:ext cx="386898" cy="390060"/>
          </a:xfrm>
          <a:prstGeom prst="rect">
            <a:avLst/>
          </a:prstGeom>
        </p:spPr>
      </p:pic>
      <p:pic>
        <p:nvPicPr>
          <p:cNvPr id="36" name="Picture 35" descr="CIF_Logo_CMYK.jpg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2394" y="6354311"/>
            <a:ext cx="683832" cy="458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36"/>
          <p:cNvPicPr/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7034" y="6338721"/>
            <a:ext cx="465718" cy="474559"/>
          </a:xfrm>
          <a:prstGeom prst="rect">
            <a:avLst/>
          </a:prstGeom>
        </p:spPr>
      </p:pic>
      <p:pic>
        <p:nvPicPr>
          <p:cNvPr id="38" name="Picture 37"/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4714" y="6497166"/>
            <a:ext cx="905060" cy="24216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" y="6319759"/>
            <a:ext cx="9144000" cy="6239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0" name="Picture 39"/>
          <p:cNvPicPr/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1" y="6375404"/>
            <a:ext cx="1616054" cy="542471"/>
          </a:xfrm>
          <a:prstGeom prst="rect">
            <a:avLst/>
          </a:prstGeom>
        </p:spPr>
      </p:pic>
      <p:pic>
        <p:nvPicPr>
          <p:cNvPr id="41" name="Picture 40" descr="CIF_Logo_CMYK.jpg"/>
          <p:cNvPicPr/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7300" y="6366407"/>
            <a:ext cx="763223" cy="502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3169" y="6350719"/>
            <a:ext cx="698065" cy="527976"/>
          </a:xfrm>
          <a:prstGeom prst="rect">
            <a:avLst/>
          </a:prstGeom>
        </p:spPr>
      </p:pic>
      <p:pic>
        <p:nvPicPr>
          <p:cNvPr id="43" name="Picture 42"/>
          <p:cNvPicPr/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8778" y="6375403"/>
            <a:ext cx="1762125" cy="461011"/>
          </a:xfrm>
          <a:prstGeom prst="rect">
            <a:avLst/>
          </a:prstGeom>
        </p:spPr>
      </p:pic>
      <p:pic>
        <p:nvPicPr>
          <p:cNvPr id="44" name="Picture 43"/>
          <p:cNvPicPr/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8448" y="6403822"/>
            <a:ext cx="520640" cy="44673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9552" y="133257"/>
            <a:ext cx="8607230" cy="670612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Garamond" charset="0"/>
                <a:ea typeface="Garamond" charset="0"/>
                <a:cs typeface="Garamond" charset="0"/>
              </a:rPr>
              <a:t>Can </a:t>
            </a:r>
            <a:r>
              <a:rPr lang="fr-FR" dirty="0" err="1">
                <a:latin typeface="Garamond" charset="0"/>
                <a:ea typeface="Garamond" charset="0"/>
                <a:cs typeface="Garamond" charset="0"/>
              </a:rPr>
              <a:t>Contract</a:t>
            </a:r>
            <a:r>
              <a:rPr lang="fr-FR" dirty="0">
                <a:latin typeface="Garamond" charset="0"/>
                <a:ea typeface="Garamond" charset="0"/>
                <a:cs typeface="Garamond" charset="0"/>
              </a:rPr>
              <a:t> design affect Conservation </a:t>
            </a:r>
            <a:r>
              <a:rPr lang="fr-FR" dirty="0" err="1">
                <a:latin typeface="Garamond" charset="0"/>
                <a:ea typeface="Garamond" charset="0"/>
                <a:cs typeface="Garamond" charset="0"/>
              </a:rPr>
              <a:t>Outcomes</a:t>
            </a:r>
            <a:r>
              <a:rPr lang="fr-FR" dirty="0">
                <a:latin typeface="Garamond" charset="0"/>
                <a:ea typeface="Garamond" charset="0"/>
                <a:cs typeface="Garamond" charset="0"/>
              </a:rPr>
              <a:t> ?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xmlns="" id="{A52437E9-ED8E-C74B-BF2A-57166354A925}"/>
              </a:ext>
            </a:extLst>
          </p:cNvPr>
          <p:cNvSpPr txBox="1">
            <a:spLocks/>
          </p:cNvSpPr>
          <p:nvPr/>
        </p:nvSpPr>
        <p:spPr>
          <a:xfrm>
            <a:off x="104778" y="1467060"/>
            <a:ext cx="8896782" cy="6239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5B9BD5"/>
              </a:buClr>
              <a:buNone/>
            </a:pPr>
            <a:r>
              <a:rPr lang="fr-FR" dirty="0" err="1">
                <a:latin typeface="Garamond" panose="02020404030301010803" pitchFamily="18" charset="0"/>
              </a:rPr>
              <a:t>Comparing</a:t>
            </a:r>
            <a:r>
              <a:rPr lang="fr-FR" dirty="0">
                <a:latin typeface="Garamond" panose="02020404030301010803" pitchFamily="18" charset="0"/>
              </a:rPr>
              <a:t> </a:t>
            </a:r>
            <a:r>
              <a:rPr lang="fr-FR" dirty="0" err="1">
                <a:solidFill>
                  <a:srgbClr val="FF0000"/>
                </a:solidFill>
                <a:latin typeface="Garamond" panose="02020404030301010803" pitchFamily="18" charset="0"/>
              </a:rPr>
              <a:t>Threshold-based</a:t>
            </a:r>
            <a:r>
              <a:rPr lang="fr-FR" dirty="0">
                <a:latin typeface="Garamond" panose="02020404030301010803" pitchFamily="18" charset="0"/>
              </a:rPr>
              <a:t> </a:t>
            </a:r>
            <a:r>
              <a:rPr lang="fr-FR" dirty="0" err="1">
                <a:latin typeface="Garamond" panose="02020404030301010803" pitchFamily="18" charset="0"/>
              </a:rPr>
              <a:t>payments</a:t>
            </a:r>
            <a:r>
              <a:rPr lang="fr-FR" dirty="0">
                <a:latin typeface="Garamond" panose="02020404030301010803" pitchFamily="18" charset="0"/>
              </a:rPr>
              <a:t> versus </a:t>
            </a:r>
            <a:r>
              <a:rPr lang="fr-FR" dirty="0" err="1">
                <a:solidFill>
                  <a:srgbClr val="FF0000"/>
                </a:solidFill>
                <a:latin typeface="Garamond" panose="02020404030301010803" pitchFamily="18" charset="0"/>
              </a:rPr>
              <a:t>Linear</a:t>
            </a:r>
            <a:r>
              <a:rPr lang="fr-FR" dirty="0">
                <a:latin typeface="Garamond" panose="02020404030301010803" pitchFamily="18" charset="0"/>
              </a:rPr>
              <a:t> </a:t>
            </a:r>
            <a:r>
              <a:rPr lang="fr-FR" dirty="0" err="1">
                <a:latin typeface="Garamond" panose="02020404030301010803" pitchFamily="18" charset="0"/>
              </a:rPr>
              <a:t>payments</a:t>
            </a:r>
            <a:endParaRPr lang="fr-FR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3DADA2E-3F54-4E42-BE4F-04968C8314E7}"/>
              </a:ext>
            </a:extLst>
          </p:cNvPr>
          <p:cNvGrpSpPr/>
          <p:nvPr/>
        </p:nvGrpSpPr>
        <p:grpSpPr>
          <a:xfrm>
            <a:off x="25904" y="2180241"/>
            <a:ext cx="9805258" cy="4393682"/>
            <a:chOff x="1909011" y="1878227"/>
            <a:chExt cx="9805258" cy="4393682"/>
          </a:xfrm>
        </p:grpSpPr>
        <p:graphicFrame>
          <p:nvGraphicFramePr>
            <p:cNvPr id="18" name="Diagram 17">
              <a:extLst>
                <a:ext uri="{FF2B5EF4-FFF2-40B4-BE49-F238E27FC236}">
                  <a16:creationId xmlns:a16="http://schemas.microsoft.com/office/drawing/2014/main" xmlns="" id="{8618EBF1-EAF0-451F-8147-721D5188069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09603425"/>
                </p:ext>
              </p:extLst>
            </p:nvPr>
          </p:nvGraphicFramePr>
          <p:xfrm>
            <a:off x="1909011" y="5181600"/>
            <a:ext cx="8806586" cy="9567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1" r:lo="rId12" r:qs="rId13" r:cs="rId14"/>
            </a:graphicData>
          </a:graphic>
        </p:graphicFrame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94488856-AB1C-4293-B5EB-71F92B9E0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2952" y="5414430"/>
              <a:ext cx="491981" cy="369681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xmlns="" id="{1C3C2724-A6E2-4C8C-B45E-29EBAFF4FC43}"/>
                </a:ext>
              </a:extLst>
            </p:cNvPr>
            <p:cNvCxnSpPr/>
            <p:nvPr/>
          </p:nvCxnSpPr>
          <p:spPr>
            <a:xfrm flipV="1">
              <a:off x="1909011" y="1878227"/>
              <a:ext cx="8371810" cy="3459894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A3F501F9-F39C-4189-A40A-873E47FCDB1F}"/>
                </a:ext>
              </a:extLst>
            </p:cNvPr>
            <p:cNvGrpSpPr/>
            <p:nvPr/>
          </p:nvGrpSpPr>
          <p:grpSpPr>
            <a:xfrm>
              <a:off x="8651893" y="5414430"/>
              <a:ext cx="491070" cy="491070"/>
              <a:chOff x="0" y="232831"/>
              <a:chExt cx="491070" cy="491070"/>
            </a:xfrm>
            <a:scene3d>
              <a:camera prst="orthographicFront"/>
              <a:lightRig rig="flat" dir="t"/>
            </a:scene3d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xmlns="" id="{F79A4663-2B71-47A3-AC13-F798D8C4B064}"/>
                  </a:ext>
                </a:extLst>
              </p:cNvPr>
              <p:cNvSpPr/>
              <p:nvPr/>
            </p:nvSpPr>
            <p:spPr>
              <a:xfrm>
                <a:off x="0" y="232831"/>
                <a:ext cx="491070" cy="491070"/>
              </a:xfrm>
              <a:prstGeom prst="ellipse">
                <a:avLst/>
              </a:prstGeom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4" name="Oval 4">
                <a:extLst>
                  <a:ext uri="{FF2B5EF4-FFF2-40B4-BE49-F238E27FC236}">
                    <a16:creationId xmlns:a16="http://schemas.microsoft.com/office/drawing/2014/main" xmlns="" id="{B67FAD5F-8F9A-4CBB-B85A-A5F50E74A25F}"/>
                  </a:ext>
                </a:extLst>
              </p:cNvPr>
              <p:cNvSpPr/>
              <p:nvPr/>
            </p:nvSpPr>
            <p:spPr>
              <a:xfrm>
                <a:off x="71916" y="304747"/>
                <a:ext cx="347238" cy="34723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3970" tIns="13970" rIns="13970" bIns="13970" numCol="1" spcCol="1270" anchor="ctr" anchorCtr="0">
                <a:noAutofit/>
              </a:bodyPr>
              <a:lstStyle/>
              <a:p>
                <a:pPr lvl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dirty="0"/>
                  <a:t>150</a:t>
                </a:r>
                <a:endParaRPr lang="en-US" sz="1400" kern="1200" dirty="0"/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B2F8E016-8C62-4958-B29E-F54409678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1868" y="4893270"/>
              <a:ext cx="491981" cy="36968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9D871E3E-ECE2-4CE4-9A00-80F89BA82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288" y="5301505"/>
              <a:ext cx="491981" cy="36968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25627704-C6F5-48D2-B983-C0CC58C71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3141" y="5750749"/>
              <a:ext cx="491981" cy="36968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5FFCF6AE-2A38-45A9-AF65-370D7ED8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0307" y="5902228"/>
              <a:ext cx="491981" cy="36968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D98E8B0F-0C90-4FE3-945A-E4652DE1D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5354" y="4885259"/>
              <a:ext cx="491981" cy="369681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1B77FE43-828B-450B-8AD8-4A8FCF930F10}"/>
                </a:ext>
              </a:extLst>
            </p:cNvPr>
            <p:cNvGrpSpPr/>
            <p:nvPr/>
          </p:nvGrpSpPr>
          <p:grpSpPr>
            <a:xfrm>
              <a:off x="6312304" y="5444519"/>
              <a:ext cx="491070" cy="491070"/>
              <a:chOff x="0" y="232831"/>
              <a:chExt cx="491070" cy="491070"/>
            </a:xfrm>
            <a:scene3d>
              <a:camera prst="orthographicFront"/>
              <a:lightRig rig="flat" dir="t"/>
            </a:scene3d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xmlns="" id="{F4AF8B6F-1E22-4C0A-80C0-9724133DF7ED}"/>
                  </a:ext>
                </a:extLst>
              </p:cNvPr>
              <p:cNvSpPr/>
              <p:nvPr/>
            </p:nvSpPr>
            <p:spPr>
              <a:xfrm>
                <a:off x="0" y="232831"/>
                <a:ext cx="491070" cy="491070"/>
              </a:xfrm>
              <a:prstGeom prst="ellipse">
                <a:avLst/>
              </a:prstGeom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3" name="Oval 4">
                <a:extLst>
                  <a:ext uri="{FF2B5EF4-FFF2-40B4-BE49-F238E27FC236}">
                    <a16:creationId xmlns:a16="http://schemas.microsoft.com/office/drawing/2014/main" xmlns="" id="{961F66E5-0BD7-4360-8434-B1618B81A4AC}"/>
                  </a:ext>
                </a:extLst>
              </p:cNvPr>
              <p:cNvSpPr/>
              <p:nvPr/>
            </p:nvSpPr>
            <p:spPr>
              <a:xfrm>
                <a:off x="71916" y="304747"/>
                <a:ext cx="347238" cy="34723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3970" tIns="13970" rIns="13970" bIns="13970" numCol="1" spcCol="1270" anchor="ctr" anchorCtr="0">
                <a:noAutofit/>
              </a:bodyPr>
              <a:lstStyle/>
              <a:p>
                <a:pPr lvl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dirty="0"/>
                  <a:t>100</a:t>
                </a:r>
                <a:endParaRPr lang="en-US" sz="1400" kern="1200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D064E615-CE04-4EB9-91A1-8057368E2096}"/>
                </a:ext>
              </a:extLst>
            </p:cNvPr>
            <p:cNvGrpSpPr/>
            <p:nvPr/>
          </p:nvGrpSpPr>
          <p:grpSpPr>
            <a:xfrm>
              <a:off x="4003065" y="5414430"/>
              <a:ext cx="491070" cy="491070"/>
              <a:chOff x="0" y="232831"/>
              <a:chExt cx="491070" cy="491070"/>
            </a:xfrm>
            <a:scene3d>
              <a:camera prst="orthographicFront"/>
              <a:lightRig rig="flat" dir="t"/>
            </a:scene3d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xmlns="" id="{1571B8DD-D3AB-4549-BF3C-DB4F29CDD1CB}"/>
                  </a:ext>
                </a:extLst>
              </p:cNvPr>
              <p:cNvSpPr/>
              <p:nvPr/>
            </p:nvSpPr>
            <p:spPr>
              <a:xfrm>
                <a:off x="0" y="232831"/>
                <a:ext cx="491070" cy="491070"/>
              </a:xfrm>
              <a:prstGeom prst="ellipse">
                <a:avLst/>
              </a:prstGeom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7" name="Oval 4">
                <a:extLst>
                  <a:ext uri="{FF2B5EF4-FFF2-40B4-BE49-F238E27FC236}">
                    <a16:creationId xmlns:a16="http://schemas.microsoft.com/office/drawing/2014/main" xmlns="" id="{917B3B11-F3E1-4830-A788-D781D82EEC29}"/>
                  </a:ext>
                </a:extLst>
              </p:cNvPr>
              <p:cNvSpPr/>
              <p:nvPr/>
            </p:nvSpPr>
            <p:spPr>
              <a:xfrm>
                <a:off x="71916" y="304747"/>
                <a:ext cx="347238" cy="34723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3970" tIns="13970" rIns="13970" bIns="13970" numCol="1" spcCol="1270" anchor="ctr" anchorCtr="0">
                <a:noAutofit/>
              </a:bodyPr>
              <a:lstStyle/>
              <a:p>
                <a:pPr lvl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dirty="0"/>
                  <a:t>50</a:t>
                </a:r>
                <a:endParaRPr lang="en-US" sz="1400" kern="1200" dirty="0"/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0C7C3314-F3A2-4878-A77B-B63CE108FC77}"/>
                </a:ext>
              </a:extLst>
            </p:cNvPr>
            <p:cNvSpPr/>
            <p:nvPr/>
          </p:nvSpPr>
          <p:spPr>
            <a:xfrm>
              <a:off x="3575952" y="4210572"/>
              <a:ext cx="1328825" cy="3416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17 500 FCFA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696D0EC1-750D-4728-8A44-451A9D2749F3}"/>
                </a:ext>
              </a:extLst>
            </p:cNvPr>
            <p:cNvSpPr/>
            <p:nvPr/>
          </p:nvSpPr>
          <p:spPr>
            <a:xfrm>
              <a:off x="5939850" y="3188282"/>
              <a:ext cx="1235979" cy="3416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35 000 FCA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825EAA99-C43B-459A-BAFD-06A6A603D2A0}"/>
                </a:ext>
              </a:extLst>
            </p:cNvPr>
            <p:cNvSpPr/>
            <p:nvPr/>
          </p:nvSpPr>
          <p:spPr>
            <a:xfrm>
              <a:off x="8126275" y="2180241"/>
              <a:ext cx="1532238" cy="3416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/>
                <a:t>52 500 FCFA</a:t>
              </a:r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51DFA31F-2C75-4B10-8F24-56CCF97E70E7}"/>
                </a:ext>
              </a:extLst>
            </p:cNvPr>
            <p:cNvCxnSpPr>
              <a:endCxn id="48" idx="2"/>
            </p:cNvCxnSpPr>
            <p:nvPr/>
          </p:nvCxnSpPr>
          <p:spPr>
            <a:xfrm flipH="1" flipV="1">
              <a:off x="4240365" y="4552204"/>
              <a:ext cx="8235" cy="7859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364C57DF-EF4B-462E-BC69-489124ACC460}"/>
                </a:ext>
              </a:extLst>
            </p:cNvPr>
            <p:cNvCxnSpPr>
              <a:endCxn id="49" idx="2"/>
            </p:cNvCxnSpPr>
            <p:nvPr/>
          </p:nvCxnSpPr>
          <p:spPr>
            <a:xfrm flipV="1">
              <a:off x="6557839" y="3529914"/>
              <a:ext cx="1" cy="18082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B84D0C2C-7CA9-432B-81F6-522E8A4A25A8}"/>
                </a:ext>
              </a:extLst>
            </p:cNvPr>
            <p:cNvCxnSpPr>
              <a:endCxn id="50" idx="2"/>
            </p:cNvCxnSpPr>
            <p:nvPr/>
          </p:nvCxnSpPr>
          <p:spPr>
            <a:xfrm flipH="1" flipV="1">
              <a:off x="8892394" y="2521873"/>
              <a:ext cx="5034" cy="28162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10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911" y="1490348"/>
            <a:ext cx="4757603" cy="2256626"/>
          </a:xfrm>
        </p:spPr>
        <p:txBody>
          <a:bodyPr>
            <a:noAutofit/>
          </a:bodyPr>
          <a:lstStyle/>
          <a:p>
            <a:r>
              <a:rPr lang="fr-FR" sz="2200" dirty="0" err="1"/>
              <a:t>Checking</a:t>
            </a:r>
            <a:r>
              <a:rPr lang="fr-FR" sz="2200" dirty="0"/>
              <a:t> </a:t>
            </a:r>
            <a:r>
              <a:rPr lang="fr-FR" sz="2200" dirty="0" err="1"/>
              <a:t>survival</a:t>
            </a:r>
            <a:r>
              <a:rPr lang="fr-FR" sz="2200" dirty="0"/>
              <a:t> rates:</a:t>
            </a:r>
          </a:p>
          <a:p>
            <a:pPr lvl="1"/>
            <a:r>
              <a:rPr lang="en-US" sz="2100" dirty="0"/>
              <a:t>Undoable to find back the trees in the order they were planted last year</a:t>
            </a:r>
          </a:p>
          <a:p>
            <a:r>
              <a:rPr lang="en-US" sz="2200" dirty="0"/>
              <a:t>Alternative approach?</a:t>
            </a:r>
            <a:endParaRPr lang="fr-FR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Outcome</a:t>
            </a:r>
            <a:r>
              <a:rPr lang="fr-FR" dirty="0"/>
              <a:t> of </a:t>
            </a:r>
            <a:r>
              <a:rPr lang="fr-FR" dirty="0" err="1"/>
              <a:t>interest</a:t>
            </a:r>
            <a:r>
              <a:rPr lang="fr-FR" dirty="0"/>
              <a:t>: </a:t>
            </a:r>
            <a:r>
              <a:rPr lang="fr-FR" dirty="0" err="1"/>
              <a:t>Trees</a:t>
            </a:r>
            <a:r>
              <a:rPr lang="fr-FR" dirty="0"/>
              <a:t> Survival Rates</a:t>
            </a:r>
          </a:p>
        </p:txBody>
      </p:sp>
      <p:pic>
        <p:nvPicPr>
          <p:cNvPr id="5" name="Picture 2" descr="ii_jhuxy2r02_163b7b4771f879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206" y="3583302"/>
            <a:ext cx="3267898" cy="292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AC76E21-8F5F-014A-AB7B-D5B353764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2469" t="30251" r="6160" b="5234"/>
          <a:stretch/>
        </p:blipFill>
        <p:spPr>
          <a:xfrm>
            <a:off x="5750206" y="1184821"/>
            <a:ext cx="1997491" cy="22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2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896" y="1058269"/>
            <a:ext cx="5186052" cy="5832348"/>
          </a:xfrm>
        </p:spPr>
        <p:txBody>
          <a:bodyPr>
            <a:noAutofit/>
          </a:bodyPr>
          <a:lstStyle/>
          <a:p>
            <a:r>
              <a:rPr lang="fr-FR" sz="2200" dirty="0" err="1"/>
              <a:t>Checking</a:t>
            </a:r>
            <a:r>
              <a:rPr lang="fr-FR" sz="2200" dirty="0"/>
              <a:t> </a:t>
            </a:r>
            <a:r>
              <a:rPr lang="fr-FR" sz="2200" dirty="0" err="1"/>
              <a:t>survival</a:t>
            </a:r>
            <a:r>
              <a:rPr lang="fr-FR" sz="2200" dirty="0"/>
              <a:t> rates:</a:t>
            </a:r>
          </a:p>
          <a:p>
            <a:pPr lvl="1"/>
            <a:r>
              <a:rPr lang="en-US" sz="2100" dirty="0"/>
              <a:t>Undoable to find back the trees in the order they were planted last year</a:t>
            </a:r>
          </a:p>
          <a:p>
            <a:r>
              <a:rPr lang="en-US" sz="2200" dirty="0"/>
              <a:t>Alternative approach</a:t>
            </a:r>
          </a:p>
          <a:p>
            <a:pPr lvl="1"/>
            <a:r>
              <a:rPr lang="en-US" sz="2200" dirty="0"/>
              <a:t>Predetermined “corridors” covering substantial share of the land area</a:t>
            </a:r>
          </a:p>
          <a:p>
            <a:pPr lvl="1"/>
            <a:r>
              <a:rPr lang="en-US" sz="2200" dirty="0"/>
              <a:t>Count number of trees still alive…</a:t>
            </a:r>
          </a:p>
          <a:p>
            <a:pPr lvl="1"/>
            <a:r>
              <a:rPr lang="en-US" sz="2200" dirty="0"/>
              <a:t>And compare to number of trees that were planted before</a:t>
            </a:r>
          </a:p>
          <a:p>
            <a:r>
              <a:rPr lang="fr-FR" sz="2200" dirty="0"/>
              <a:t>Reliance on ESRI Collector app</a:t>
            </a:r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r>
              <a:rPr lang="fr-FR" sz="2200" dirty="0"/>
              <a:t>Obtenir la précision optimale</a:t>
            </a:r>
          </a:p>
          <a:p>
            <a:pPr lvl="1"/>
            <a:r>
              <a:rPr lang="fr-FR" sz="2000" dirty="0"/>
              <a:t>S’il y a plus de bandes dans une parcelle, la plus fiable est le échantillon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Measuring</a:t>
            </a:r>
            <a:r>
              <a:rPr lang="fr-FR" dirty="0"/>
              <a:t> Survival Rates</a:t>
            </a:r>
          </a:p>
        </p:txBody>
      </p:sp>
      <p:pic>
        <p:nvPicPr>
          <p:cNvPr id="7" name="Picture 2" descr="ii_jhuxy2pt0_163b7b4771f879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658" y="2888974"/>
            <a:ext cx="3875394" cy="396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AC76E21-8F5F-014A-AB7B-D5B353764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2469" t="30251" r="6160" b="5234"/>
          <a:stretch/>
        </p:blipFill>
        <p:spPr>
          <a:xfrm>
            <a:off x="5311948" y="1081231"/>
            <a:ext cx="1997491" cy="22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2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41892"/>
            <a:ext cx="2446496" cy="415399"/>
          </a:xfrm>
        </p:spPr>
        <p:txBody>
          <a:bodyPr>
            <a:normAutofit fontScale="77500" lnSpcReduction="20000"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>
                <a:latin typeface="+mj-lt"/>
              </a:rPr>
              <a:t>Balance test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/>
              <a:t>   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09600" y="150558"/>
            <a:ext cx="8229600" cy="952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9pPr>
          </a:lstStyle>
          <a:p>
            <a:r>
              <a:rPr lang="nl-NL" altLang="en-US" dirty="0"/>
              <a:t>Survey Data on Participants at Planting</a:t>
            </a:r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18A453F-4F39-854E-A116-81FBFCCB8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479" y="968022"/>
            <a:ext cx="5923722" cy="58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6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882" y="3979250"/>
            <a:ext cx="8894235" cy="2032613"/>
          </a:xfrm>
        </p:spPr>
        <p:txBody>
          <a:bodyPr>
            <a:normAutofit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>
                <a:latin typeface="+mj-lt"/>
              </a:rPr>
              <a:t> </a:t>
            </a:r>
            <a:r>
              <a:rPr lang="nl-NL" altLang="en-US" sz="2400" dirty="0" err="1">
                <a:latin typeface="+mj-lt"/>
              </a:rPr>
              <a:t>Significantly</a:t>
            </a:r>
            <a:r>
              <a:rPr lang="nl-NL" altLang="en-US" sz="2400" dirty="0">
                <a:latin typeface="+mj-lt"/>
              </a:rPr>
              <a:t> </a:t>
            </a:r>
            <a:r>
              <a:rPr lang="nl-NL" altLang="en-US" sz="2400" dirty="0" err="1">
                <a:latin typeface="+mj-lt"/>
              </a:rPr>
              <a:t>higher</a:t>
            </a:r>
            <a:r>
              <a:rPr lang="nl-NL" altLang="en-US" sz="2400" dirty="0">
                <a:latin typeface="+mj-lt"/>
              </a:rPr>
              <a:t> survival </a:t>
            </a:r>
            <a:r>
              <a:rPr lang="nl-NL" altLang="en-US" sz="2400" dirty="0" err="1">
                <a:latin typeface="+mj-lt"/>
              </a:rPr>
              <a:t>rates</a:t>
            </a:r>
            <a:r>
              <a:rPr lang="nl-NL" altLang="en-US" sz="2400" dirty="0">
                <a:latin typeface="+mj-lt"/>
              </a:rPr>
              <a:t> in </a:t>
            </a:r>
            <a:r>
              <a:rPr lang="nl-NL" altLang="en-US" sz="2400" dirty="0" err="1">
                <a:latin typeface="+mj-lt"/>
              </a:rPr>
              <a:t>linear</a:t>
            </a:r>
            <a:r>
              <a:rPr lang="nl-NL" altLang="en-US" sz="2400" dirty="0">
                <a:latin typeface="+mj-lt"/>
              </a:rPr>
              <a:t> </a:t>
            </a:r>
            <a:r>
              <a:rPr lang="nl-NL" altLang="en-US" sz="2400" dirty="0" err="1">
                <a:latin typeface="+mj-lt"/>
              </a:rPr>
              <a:t>than</a:t>
            </a:r>
            <a:r>
              <a:rPr lang="nl-NL" altLang="en-US" sz="2400" dirty="0">
                <a:latin typeface="+mj-lt"/>
              </a:rPr>
              <a:t> in </a:t>
            </a:r>
            <a:r>
              <a:rPr lang="nl-NL" altLang="en-US" sz="2400" dirty="0" err="1">
                <a:latin typeface="+mj-lt"/>
              </a:rPr>
              <a:t>threshold</a:t>
            </a:r>
            <a:endParaRPr lang="nl-NL" altLang="en-US" sz="24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>
                <a:latin typeface="+mj-lt"/>
              </a:rPr>
              <a:t>In </a:t>
            </a:r>
            <a:r>
              <a:rPr lang="nl-NL" altLang="en-US" sz="2400" dirty="0" err="1">
                <a:latin typeface="+mj-lt"/>
              </a:rPr>
              <a:t>terms</a:t>
            </a:r>
            <a:r>
              <a:rPr lang="nl-NL" altLang="en-US" sz="2400" dirty="0">
                <a:latin typeface="+mj-lt"/>
              </a:rPr>
              <a:t> of trees </a:t>
            </a:r>
            <a:r>
              <a:rPr lang="nl-NL" altLang="en-US" sz="2400" dirty="0" err="1">
                <a:latin typeface="+mj-lt"/>
              </a:rPr>
              <a:t>alive</a:t>
            </a:r>
            <a:r>
              <a:rPr lang="nl-NL" altLang="en-US" sz="2400" dirty="0">
                <a:latin typeface="+mj-lt"/>
              </a:rPr>
              <a:t>, but even more </a:t>
            </a:r>
            <a:r>
              <a:rPr lang="nl-NL" altLang="en-US" sz="2400" dirty="0" err="1">
                <a:latin typeface="+mj-lt"/>
              </a:rPr>
              <a:t>so</a:t>
            </a:r>
            <a:r>
              <a:rPr lang="nl-NL" altLang="en-US" sz="2400" dirty="0">
                <a:latin typeface="+mj-lt"/>
              </a:rPr>
              <a:t> in </a:t>
            </a:r>
            <a:r>
              <a:rPr lang="nl-NL" altLang="en-US" sz="2400" dirty="0" err="1">
                <a:latin typeface="+mj-lt"/>
              </a:rPr>
              <a:t>terms</a:t>
            </a:r>
            <a:r>
              <a:rPr lang="nl-NL" altLang="en-US" sz="2400" dirty="0">
                <a:latin typeface="+mj-lt"/>
              </a:rPr>
              <a:t> of trees </a:t>
            </a:r>
            <a:r>
              <a:rPr lang="nl-NL" altLang="en-US" sz="2400" dirty="0" err="1">
                <a:latin typeface="+mj-lt"/>
              </a:rPr>
              <a:t>with</a:t>
            </a:r>
            <a:r>
              <a:rPr lang="nl-NL" altLang="en-US" sz="2400" dirty="0">
                <a:latin typeface="+mj-lt"/>
              </a:rPr>
              <a:t> a </a:t>
            </a:r>
            <a:r>
              <a:rPr lang="nl-NL" altLang="en-US" sz="2400" dirty="0" err="1">
                <a:latin typeface="+mj-lt"/>
              </a:rPr>
              <a:t>good</a:t>
            </a:r>
            <a:r>
              <a:rPr lang="nl-NL" altLang="en-US" sz="2400" dirty="0">
                <a:latin typeface="+mj-lt"/>
              </a:rPr>
              <a:t> chance of survival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/>
              <a:t>   Preliminary results: Contract Design Effect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11DE5C3-2102-EF4F-8222-DFC2ADE9E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95" y="1519035"/>
            <a:ext cx="8221605" cy="236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0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98784" y="1041891"/>
            <a:ext cx="4234951" cy="5080613"/>
          </a:xfrm>
        </p:spPr>
        <p:txBody>
          <a:bodyPr>
            <a:normAutofit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>
                <a:latin typeface="+mj-lt"/>
              </a:rPr>
              <a:t>Can</a:t>
            </a:r>
            <a:r>
              <a:rPr lang="nl-NL" altLang="en-US" sz="2100" dirty="0">
                <a:latin typeface="+mj-lt"/>
              </a:rPr>
              <a:t> we </a:t>
            </a:r>
            <a:r>
              <a:rPr lang="nl-NL" altLang="en-US" sz="2100" dirty="0" err="1">
                <a:latin typeface="+mj-lt"/>
              </a:rPr>
              <a:t>explain</a:t>
            </a:r>
            <a:r>
              <a:rPr lang="nl-NL" altLang="en-US" sz="2100" dirty="0">
                <a:latin typeface="+mj-lt"/>
              </a:rPr>
              <a:t> survival </a:t>
            </a:r>
            <a:r>
              <a:rPr lang="nl-NL" altLang="en-US" sz="2100" dirty="0" err="1">
                <a:latin typeface="+mj-lt"/>
              </a:rPr>
              <a:t>rates</a:t>
            </a:r>
            <a:r>
              <a:rPr lang="nl-NL" altLang="en-US" sz="2100" dirty="0">
                <a:latin typeface="+mj-lt"/>
              </a:rPr>
              <a:t>?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>
                <a:latin typeface="+mj-lt"/>
              </a:rPr>
              <a:t>(log of) </a:t>
            </a:r>
            <a:r>
              <a:rPr lang="nl-NL" altLang="en-US" sz="2100" dirty="0" err="1">
                <a:latin typeface="+mj-lt"/>
              </a:rPr>
              <a:t>average</a:t>
            </a:r>
            <a:r>
              <a:rPr lang="nl-NL" altLang="en-US" sz="2100" dirty="0">
                <a:latin typeface="+mj-lt"/>
              </a:rPr>
              <a:t> </a:t>
            </a:r>
            <a:r>
              <a:rPr lang="nl-NL" altLang="en-US" sz="2100" dirty="0" err="1">
                <a:latin typeface="+mj-lt"/>
              </a:rPr>
              <a:t>primary</a:t>
            </a:r>
            <a:r>
              <a:rPr lang="nl-NL" altLang="en-US" sz="2100" dirty="0">
                <a:latin typeface="+mj-lt"/>
              </a:rPr>
              <a:t> </a:t>
            </a:r>
            <a:r>
              <a:rPr lang="nl-NL" altLang="en-US" sz="2100" dirty="0" err="1">
                <a:latin typeface="+mj-lt"/>
              </a:rPr>
              <a:t>income</a:t>
            </a:r>
            <a:r>
              <a:rPr lang="nl-NL" altLang="en-US" sz="2100" dirty="0">
                <a:latin typeface="+mj-lt"/>
              </a:rPr>
              <a:t>, share of </a:t>
            </a:r>
            <a:r>
              <a:rPr lang="nl-NL" altLang="en-US" sz="2100" dirty="0" err="1">
                <a:latin typeface="+mj-lt"/>
              </a:rPr>
              <a:t>participants</a:t>
            </a:r>
            <a:r>
              <a:rPr lang="nl-NL" altLang="en-US" sz="2100" dirty="0">
                <a:latin typeface="+mj-lt"/>
              </a:rPr>
              <a:t> </a:t>
            </a:r>
            <a:r>
              <a:rPr lang="nl-NL" altLang="en-US" sz="2100" dirty="0" err="1">
                <a:latin typeface="+mj-lt"/>
              </a:rPr>
              <a:t>who</a:t>
            </a:r>
            <a:r>
              <a:rPr lang="nl-NL" altLang="en-US" sz="2100" dirty="0">
                <a:latin typeface="+mj-lt"/>
              </a:rPr>
              <a:t> are GGF member, </a:t>
            </a:r>
            <a:r>
              <a:rPr lang="nl-NL" altLang="en-US" sz="2100" dirty="0" err="1">
                <a:latin typeface="+mj-lt"/>
              </a:rPr>
              <a:t>and</a:t>
            </a:r>
            <a:r>
              <a:rPr lang="nl-NL" altLang="en-US" sz="2100" dirty="0">
                <a:latin typeface="+mj-lt"/>
              </a:rPr>
              <a:t> </a:t>
            </a:r>
            <a:r>
              <a:rPr lang="nl-NL" altLang="en-US" sz="2100" dirty="0" err="1">
                <a:latin typeface="+mj-lt"/>
              </a:rPr>
              <a:t>the</a:t>
            </a:r>
            <a:r>
              <a:rPr lang="nl-NL" altLang="en-US" sz="2100" dirty="0">
                <a:latin typeface="+mj-lt"/>
              </a:rPr>
              <a:t> (log of </a:t>
            </a:r>
            <a:r>
              <a:rPr lang="nl-NL" altLang="en-US" sz="2100" dirty="0" err="1">
                <a:latin typeface="+mj-lt"/>
              </a:rPr>
              <a:t>the</a:t>
            </a:r>
            <a:r>
              <a:rPr lang="nl-NL" altLang="en-US" sz="2100" dirty="0">
                <a:latin typeface="+mj-lt"/>
              </a:rPr>
              <a:t>) </a:t>
            </a:r>
            <a:r>
              <a:rPr lang="nl-NL" altLang="en-US" sz="2100" dirty="0" err="1">
                <a:latin typeface="+mj-lt"/>
              </a:rPr>
              <a:t>average</a:t>
            </a:r>
            <a:r>
              <a:rPr lang="nl-NL" altLang="en-US" sz="2100" dirty="0">
                <a:latin typeface="+mj-lt"/>
              </a:rPr>
              <a:t> </a:t>
            </a:r>
            <a:r>
              <a:rPr lang="nl-NL" altLang="en-US" sz="2100" dirty="0" err="1">
                <a:latin typeface="+mj-lt"/>
              </a:rPr>
              <a:t>value</a:t>
            </a:r>
            <a:r>
              <a:rPr lang="nl-NL" altLang="en-US" sz="2100" dirty="0">
                <a:latin typeface="+mj-lt"/>
              </a:rPr>
              <a:t> of livestock (= assets) </a:t>
            </a:r>
            <a:r>
              <a:rPr lang="nl-NL" altLang="en-US" sz="2100" dirty="0" err="1">
                <a:latin typeface="+mj-lt"/>
              </a:rPr>
              <a:t>all</a:t>
            </a:r>
            <a:r>
              <a:rPr lang="nl-NL" altLang="en-US" sz="2100" dirty="0">
                <a:latin typeface="+mj-lt"/>
              </a:rPr>
              <a:t> </a:t>
            </a:r>
            <a:r>
              <a:rPr lang="nl-NL" altLang="en-US" sz="2100" dirty="0" err="1">
                <a:latin typeface="+mj-lt"/>
              </a:rPr>
              <a:t>play</a:t>
            </a:r>
            <a:r>
              <a:rPr lang="nl-NL" altLang="en-US" sz="2100" dirty="0">
                <a:latin typeface="+mj-lt"/>
              </a:rPr>
              <a:t> a </a:t>
            </a:r>
            <a:r>
              <a:rPr lang="nl-NL" altLang="en-US" sz="2100" dirty="0" err="1">
                <a:latin typeface="+mj-lt"/>
              </a:rPr>
              <a:t>role</a:t>
            </a:r>
            <a:endParaRPr lang="nl-NL" altLang="en-US" sz="21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>
                <a:latin typeface="+mj-lt"/>
              </a:rPr>
              <a:t>Income</a:t>
            </a:r>
            <a:r>
              <a:rPr lang="nl-NL" altLang="en-US" sz="2100" dirty="0">
                <a:latin typeface="+mj-lt"/>
              </a:rPr>
              <a:t> </a:t>
            </a:r>
            <a:r>
              <a:rPr lang="nl-NL" altLang="en-US" sz="2100" dirty="0" err="1">
                <a:latin typeface="+mj-lt"/>
              </a:rPr>
              <a:t>vs</a:t>
            </a:r>
            <a:r>
              <a:rPr lang="nl-NL" altLang="en-US" sz="2100" dirty="0">
                <a:latin typeface="+mj-lt"/>
              </a:rPr>
              <a:t> assets – </a:t>
            </a:r>
            <a:r>
              <a:rPr lang="nl-NL" altLang="en-US" sz="2100" dirty="0" err="1">
                <a:latin typeface="+mj-lt"/>
              </a:rPr>
              <a:t>available</a:t>
            </a:r>
            <a:r>
              <a:rPr lang="nl-NL" altLang="en-US" sz="2100" dirty="0">
                <a:latin typeface="+mj-lt"/>
              </a:rPr>
              <a:t> time </a:t>
            </a:r>
            <a:r>
              <a:rPr lang="nl-NL" altLang="en-US" sz="2100" dirty="0" err="1">
                <a:latin typeface="+mj-lt"/>
              </a:rPr>
              <a:t>vs</a:t>
            </a:r>
            <a:r>
              <a:rPr lang="nl-NL" altLang="en-US" sz="2100" dirty="0">
                <a:latin typeface="+mj-lt"/>
              </a:rPr>
              <a:t> </a:t>
            </a:r>
            <a:r>
              <a:rPr lang="nl-NL" altLang="en-US" sz="2100" dirty="0" err="1">
                <a:latin typeface="+mj-lt"/>
              </a:rPr>
              <a:t>wealth</a:t>
            </a:r>
            <a:r>
              <a:rPr lang="nl-NL" altLang="en-US" sz="2100" dirty="0">
                <a:latin typeface="+mj-lt"/>
              </a:rPr>
              <a:t>?</a:t>
            </a:r>
            <a:endParaRPr lang="nl-NL" altLang="en-US" sz="24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r>
              <a:rPr lang="nl-NL" altLang="en-US" dirty="0"/>
              <a:t> Preliminary results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80FEC9E-3DDF-B446-8EC7-34A1F8DC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819" y="1041891"/>
            <a:ext cx="5055032" cy="5161433"/>
          </a:xfrm>
          <a:prstGeom prst="rect">
            <a:avLst/>
          </a:prstGeom>
        </p:spPr>
      </p:pic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25115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7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07435" y="1041891"/>
            <a:ext cx="3396751" cy="5080613"/>
          </a:xfrm>
        </p:spPr>
        <p:txBody>
          <a:bodyPr>
            <a:normAutofit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1900" dirty="0" err="1">
                <a:latin typeface="+mj-lt"/>
              </a:rPr>
              <a:t>Mechanism</a:t>
            </a:r>
            <a:r>
              <a:rPr lang="nl-NL" altLang="en-US" sz="1900" dirty="0">
                <a:latin typeface="+mj-lt"/>
              </a:rPr>
              <a:t>: </a:t>
            </a:r>
            <a:r>
              <a:rPr lang="nl-NL" altLang="en-US" sz="1900" dirty="0" err="1">
                <a:latin typeface="+mj-lt"/>
              </a:rPr>
              <a:t>bunching</a:t>
            </a:r>
            <a:r>
              <a:rPr lang="nl-NL" altLang="en-US" sz="1900" dirty="0">
                <a:latin typeface="+mj-lt"/>
              </a:rPr>
              <a:t> </a:t>
            </a:r>
            <a:r>
              <a:rPr lang="nl-NL" altLang="en-US" sz="1900" dirty="0" err="1">
                <a:latin typeface="+mj-lt"/>
              </a:rPr>
              <a:t>just</a:t>
            </a:r>
            <a:r>
              <a:rPr lang="nl-NL" altLang="en-US" sz="1900" dirty="0">
                <a:latin typeface="+mj-lt"/>
              </a:rPr>
              <a:t> </a:t>
            </a:r>
            <a:r>
              <a:rPr lang="nl-NL" altLang="en-US" sz="1900" dirty="0" err="1">
                <a:latin typeface="+mj-lt"/>
              </a:rPr>
              <a:t>above</a:t>
            </a:r>
            <a:r>
              <a:rPr lang="nl-NL" altLang="en-US" sz="1900" dirty="0">
                <a:latin typeface="+mj-lt"/>
              </a:rPr>
              <a:t> </a:t>
            </a:r>
            <a:r>
              <a:rPr lang="nl-NL" altLang="en-US" sz="1900" dirty="0" err="1">
                <a:latin typeface="+mj-lt"/>
              </a:rPr>
              <a:t>threshold</a:t>
            </a:r>
            <a:r>
              <a:rPr lang="nl-NL" altLang="en-US" sz="1900" dirty="0">
                <a:latin typeface="+mj-lt"/>
              </a:rPr>
              <a:t>?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1900" dirty="0" err="1">
                <a:latin typeface="+mj-lt"/>
              </a:rPr>
              <a:t>Compare</a:t>
            </a:r>
            <a:r>
              <a:rPr lang="nl-NL" altLang="en-US" sz="1900" dirty="0">
                <a:latin typeface="+mj-lt"/>
              </a:rPr>
              <a:t> </a:t>
            </a:r>
            <a:r>
              <a:rPr lang="nl-NL" altLang="en-US" sz="1900" dirty="0" err="1">
                <a:latin typeface="+mj-lt"/>
              </a:rPr>
              <a:t>distribution</a:t>
            </a:r>
            <a:r>
              <a:rPr lang="nl-NL" altLang="en-US" sz="1900" dirty="0">
                <a:latin typeface="+mj-lt"/>
              </a:rPr>
              <a:t> of </a:t>
            </a:r>
            <a:r>
              <a:rPr lang="nl-NL" altLang="en-US" sz="1900" dirty="0" err="1">
                <a:latin typeface="+mj-lt"/>
              </a:rPr>
              <a:t>numbers</a:t>
            </a:r>
            <a:r>
              <a:rPr lang="nl-NL" altLang="en-US" sz="1900" dirty="0">
                <a:latin typeface="+mj-lt"/>
              </a:rPr>
              <a:t> of trees </a:t>
            </a:r>
            <a:r>
              <a:rPr lang="nl-NL" altLang="en-US" sz="1900" dirty="0" err="1">
                <a:latin typeface="+mj-lt"/>
              </a:rPr>
              <a:t>alive</a:t>
            </a:r>
            <a:r>
              <a:rPr lang="nl-NL" altLang="en-US" sz="1900" dirty="0">
                <a:latin typeface="+mj-lt"/>
              </a:rPr>
              <a:t> </a:t>
            </a:r>
            <a:r>
              <a:rPr lang="nl-NL" altLang="en-US" sz="1900" dirty="0" err="1">
                <a:latin typeface="+mj-lt"/>
              </a:rPr>
              <a:t>across</a:t>
            </a:r>
            <a:r>
              <a:rPr lang="nl-NL" altLang="en-US" sz="1900" dirty="0">
                <a:latin typeface="+mj-lt"/>
              </a:rPr>
              <a:t> </a:t>
            </a:r>
            <a:r>
              <a:rPr lang="nl-NL" altLang="en-US" sz="1900" dirty="0" err="1">
                <a:latin typeface="+mj-lt"/>
              </a:rPr>
              <a:t>the</a:t>
            </a:r>
            <a:r>
              <a:rPr lang="nl-NL" altLang="en-US" sz="1900" dirty="0">
                <a:latin typeface="+mj-lt"/>
              </a:rPr>
              <a:t> </a:t>
            </a:r>
            <a:r>
              <a:rPr lang="nl-NL" altLang="en-US" sz="1900" dirty="0" err="1">
                <a:latin typeface="+mj-lt"/>
              </a:rPr>
              <a:t>treatments</a:t>
            </a:r>
            <a:endParaRPr lang="nl-NL" altLang="en-US" sz="19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latin typeface="+mj-lt"/>
              </a:rPr>
              <a:t>Distribution under threshold just skewed more to the left; not evidence of 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r>
              <a:rPr lang="nl-NL" altLang="en-US" dirty="0"/>
              <a:t> Preliminary results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945" y="1041891"/>
            <a:ext cx="5117343" cy="3745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30886"/>
          <a:stretch/>
        </p:blipFill>
        <p:spPr>
          <a:xfrm>
            <a:off x="4103798" y="4831279"/>
            <a:ext cx="4316490" cy="158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07435" y="1041891"/>
            <a:ext cx="5317915" cy="5080613"/>
          </a:xfrm>
        </p:spPr>
        <p:txBody>
          <a:bodyPr>
            <a:normAutofit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900" dirty="0" err="1">
                <a:latin typeface="+mj-lt"/>
              </a:rPr>
              <a:t>Overreporting</a:t>
            </a:r>
            <a:r>
              <a:rPr lang="en-US" altLang="en-US" sz="1900" dirty="0">
                <a:latin typeface="+mj-lt"/>
              </a:rPr>
              <a:t>?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latin typeface="+mj-lt"/>
              </a:rPr>
              <a:t>Quite substantial in both treatments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latin typeface="+mj-lt"/>
              </a:rPr>
              <a:t>Significantly different for threshold, but not for linear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/>
              <a:t>   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09600" y="150558"/>
            <a:ext cx="8229600" cy="952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9pPr>
          </a:lstStyle>
          <a:p>
            <a:r>
              <a:rPr lang="nl-NL" altLang="en-US" dirty="0"/>
              <a:t>Preliminary results: Honesty ?</a:t>
            </a:r>
            <a:endParaRPr lang="en-GB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238" y="3881284"/>
            <a:ext cx="3457682" cy="25306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081" y="1261185"/>
            <a:ext cx="3427995" cy="25089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69" y="2828698"/>
            <a:ext cx="5005054" cy="15577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742" y="4559715"/>
            <a:ext cx="5096496" cy="15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6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07435" y="1041891"/>
            <a:ext cx="3458635" cy="5080613"/>
          </a:xfrm>
        </p:spPr>
        <p:txBody>
          <a:bodyPr>
            <a:normAutofit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900" dirty="0">
                <a:latin typeface="+mj-lt"/>
              </a:rPr>
              <a:t>Bunching near threshold? 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900" dirty="0">
                <a:latin typeface="+mj-lt"/>
              </a:rPr>
              <a:t>Some evidence for this; compare just below 200 to just above, and just below 400 and just above (but not significantly so)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900" dirty="0">
                <a:latin typeface="+mj-lt"/>
              </a:rPr>
              <a:t>And also not very different from linear</a:t>
            </a:r>
            <a:endParaRPr lang="en-US" sz="19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/>
              <a:t>   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09600" y="150558"/>
            <a:ext cx="8229600" cy="952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9pPr>
          </a:lstStyle>
          <a:p>
            <a:r>
              <a:rPr lang="nl-NL" altLang="en-US" dirty="0"/>
              <a:t>Preliminary results</a:t>
            </a:r>
            <a:endParaRPr lang="en-GB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30371"/>
          <a:stretch/>
        </p:blipFill>
        <p:spPr>
          <a:xfrm>
            <a:off x="4633283" y="4355678"/>
            <a:ext cx="4205917" cy="15287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284" y="950338"/>
            <a:ext cx="4229209" cy="309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1. Introduction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Environmental protection poses a social dilemma</a:t>
            </a:r>
          </a:p>
          <a:p>
            <a:pPr lvl="1"/>
            <a:r>
              <a:rPr lang="en-US" sz="2100" dirty="0" smtClean="0"/>
              <a:t>Payments for Ecosystem </a:t>
            </a:r>
            <a:r>
              <a:rPr lang="en-US" sz="2100" dirty="0" err="1" smtClean="0"/>
              <a:t>Servicess</a:t>
            </a:r>
            <a:r>
              <a:rPr lang="en-US" sz="2100" dirty="0" smtClean="0"/>
              <a:t> </a:t>
            </a:r>
            <a:endParaRPr lang="en-US" sz="2100" dirty="0"/>
          </a:p>
          <a:p>
            <a:r>
              <a:rPr lang="en-US" sz="2400" dirty="0"/>
              <a:t>PES increases benefits to private conservation efforts through direct payments</a:t>
            </a:r>
          </a:p>
          <a:p>
            <a:r>
              <a:rPr lang="en-US" sz="2400" dirty="0"/>
              <a:t>Most PES with individual property rights -Costa Rica (Pfaff et al.2008), Uganda (Jayachandran et al. 2016), Northern Ghana (van </a:t>
            </a:r>
            <a:r>
              <a:rPr lang="en-US" sz="2400" dirty="0" err="1"/>
              <a:t>Soest</a:t>
            </a:r>
            <a:r>
              <a:rPr lang="en-US" sz="2400" dirty="0"/>
              <a:t> et al. 2017)</a:t>
            </a:r>
          </a:p>
          <a:p>
            <a:r>
              <a:rPr lang="en-US" sz="2400" dirty="0"/>
              <a:t>But most of the forests in sub-Saharan Africa are common property resources which may lead to “Tragedy of the Commons”</a:t>
            </a:r>
          </a:p>
          <a:p>
            <a:r>
              <a:rPr lang="en-US" sz="2400" dirty="0"/>
              <a:t>Community payments may result in free-riding.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How to adapt contract design to strengthen incentives </a:t>
            </a:r>
            <a:r>
              <a:rPr lang="en-US" sz="2400" b="1" dirty="0" smtClean="0">
                <a:solidFill>
                  <a:srgbClr val="FF0000"/>
                </a:solidFill>
              </a:rPr>
              <a:t>?</a:t>
            </a:r>
            <a:endParaRPr lang="fr-FR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077700A-1282-403B-B808-2A6E2E24809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36" y="6178262"/>
            <a:ext cx="2349500" cy="46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2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07435" y="1041891"/>
            <a:ext cx="8627723" cy="5080613"/>
          </a:xfrm>
        </p:spPr>
        <p:txBody>
          <a:bodyPr>
            <a:normAutofit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900" dirty="0">
                <a:latin typeface="+mj-lt"/>
              </a:rPr>
              <a:t>Farmers neither savvy nor (too) bold in </a:t>
            </a:r>
            <a:r>
              <a:rPr lang="en-US" altLang="en-US" sz="1900" dirty="0" err="1">
                <a:latin typeface="+mj-lt"/>
              </a:rPr>
              <a:t>overreporting</a:t>
            </a:r>
            <a:endParaRPr lang="en-US" altLang="en-US" sz="19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latin typeface="+mj-lt"/>
              </a:rPr>
              <a:t>13 of 31 farmer groups in threshold did not </a:t>
            </a:r>
            <a:r>
              <a:rPr lang="en-US" sz="1900" dirty="0" err="1">
                <a:latin typeface="+mj-lt"/>
              </a:rPr>
              <a:t>overreport</a:t>
            </a:r>
            <a:endParaRPr lang="en-US" sz="19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latin typeface="+mj-lt"/>
              </a:rPr>
              <a:t>Of the 18 that did </a:t>
            </a:r>
            <a:r>
              <a:rPr lang="en-US" sz="1900" dirty="0" err="1">
                <a:latin typeface="+mj-lt"/>
              </a:rPr>
              <a:t>overreport</a:t>
            </a:r>
            <a:r>
              <a:rPr lang="en-US" sz="1900" dirty="0">
                <a:latin typeface="+mj-lt"/>
              </a:rPr>
              <a:t>, 10 benefitted from that – but crossed just one threshold (not more)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latin typeface="+mj-lt"/>
              </a:rPr>
              <a:t>Mean amount of “strategic” overreporting is 94 trees (ranging from 36 to 170 trees), but none of these differences resulted in crossing more than one threshold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sz="19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/>
              <a:t>   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09600" y="150558"/>
            <a:ext cx="8229600" cy="952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9pPr>
          </a:lstStyle>
          <a:p>
            <a:r>
              <a:rPr lang="nl-NL" altLang="en-US" dirty="0"/>
              <a:t>Preliminary results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29449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163961-6A88-4742-8655-07E6A88D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88383B-8ED7-A94B-8DF2-09A83AD9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2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46923"/>
            <a:ext cx="8686801" cy="4731027"/>
          </a:xfrm>
        </p:spPr>
        <p:txBody>
          <a:bodyPr>
            <a:noAutofit/>
          </a:bodyPr>
          <a:lstStyle/>
          <a:p>
            <a:r>
              <a:rPr lang="en-US" sz="2400" dirty="0" smtClean="0"/>
              <a:t>Environmental protection poses a social dilemma</a:t>
            </a:r>
          </a:p>
          <a:p>
            <a:r>
              <a:rPr lang="nl-NL" altLang="en-US" sz="2600" dirty="0" err="1" smtClean="0"/>
              <a:t>Payments</a:t>
            </a:r>
            <a:r>
              <a:rPr lang="nl-NL" altLang="en-US" sz="2600" dirty="0" smtClean="0"/>
              <a:t> </a:t>
            </a:r>
            <a:r>
              <a:rPr lang="nl-NL" altLang="en-US" sz="2600" dirty="0" err="1"/>
              <a:t>for</a:t>
            </a:r>
            <a:r>
              <a:rPr lang="nl-NL" altLang="en-US" sz="2600" dirty="0"/>
              <a:t> </a:t>
            </a:r>
            <a:r>
              <a:rPr lang="nl-NL" altLang="en-US" sz="2600" dirty="0" err="1"/>
              <a:t>ecosystem</a:t>
            </a:r>
            <a:r>
              <a:rPr lang="nl-NL" altLang="en-US" sz="2600" dirty="0"/>
              <a:t> services (</a:t>
            </a:r>
            <a:r>
              <a:rPr lang="nl-NL" altLang="en-US" sz="2600" dirty="0" err="1"/>
              <a:t>Wunder</a:t>
            </a:r>
            <a:r>
              <a:rPr lang="nl-NL" altLang="en-US" sz="2600" dirty="0"/>
              <a:t> et al. </a:t>
            </a:r>
            <a:r>
              <a:rPr lang="nl-NL" altLang="en-US" sz="2600" dirty="0" smtClean="0"/>
              <a:t>2005)</a:t>
            </a:r>
          </a:p>
          <a:p>
            <a:pPr lvl="1"/>
            <a:r>
              <a:rPr lang="nl-NL" altLang="en-US" sz="2300" dirty="0" err="1" smtClean="0"/>
              <a:t>Conservation</a:t>
            </a:r>
            <a:r>
              <a:rPr lang="nl-NL" altLang="en-US" sz="2300" dirty="0" smtClean="0"/>
              <a:t> </a:t>
            </a:r>
            <a:r>
              <a:rPr lang="nl-NL" altLang="en-US" sz="2300" dirty="0" err="1"/>
              <a:t>payments</a:t>
            </a:r>
            <a:r>
              <a:rPr lang="nl-NL" altLang="en-US" sz="2300" dirty="0"/>
              <a:t> </a:t>
            </a:r>
            <a:r>
              <a:rPr lang="nl-NL" altLang="en-US" sz="2300" dirty="0" err="1"/>
              <a:t>conditional</a:t>
            </a:r>
            <a:r>
              <a:rPr lang="nl-NL" altLang="en-US" sz="2300" dirty="0"/>
              <a:t> on service </a:t>
            </a:r>
            <a:r>
              <a:rPr lang="nl-NL" altLang="en-US" sz="2300" dirty="0" err="1"/>
              <a:t>being</a:t>
            </a:r>
            <a:r>
              <a:rPr lang="nl-NL" altLang="en-US" sz="2300" dirty="0"/>
              <a:t> </a:t>
            </a:r>
            <a:r>
              <a:rPr lang="nl-NL" altLang="en-US" sz="2300" dirty="0" err="1"/>
              <a:t>delivered</a:t>
            </a:r>
            <a:r>
              <a:rPr lang="nl-NL" altLang="en-US" sz="2300" dirty="0"/>
              <a:t> </a:t>
            </a:r>
            <a:r>
              <a:rPr lang="nl-NL" altLang="en-US" sz="2300" dirty="0" err="1"/>
              <a:t>by</a:t>
            </a:r>
            <a:r>
              <a:rPr lang="nl-NL" altLang="en-US" sz="2300" dirty="0"/>
              <a:t> </a:t>
            </a:r>
            <a:r>
              <a:rPr lang="nl-NL" altLang="en-US" sz="2300" dirty="0" err="1"/>
              <a:t>the</a:t>
            </a:r>
            <a:r>
              <a:rPr lang="nl-NL" altLang="en-US" sz="2300" dirty="0"/>
              <a:t> land </a:t>
            </a:r>
            <a:r>
              <a:rPr lang="nl-NL" altLang="en-US" sz="2300" dirty="0" err="1"/>
              <a:t>owner</a:t>
            </a:r>
            <a:endParaRPr lang="nl-NL" altLang="en-US" sz="2300" dirty="0"/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300" dirty="0" err="1"/>
              <a:t>Improve</a:t>
            </a:r>
            <a:r>
              <a:rPr lang="nl-NL" altLang="en-US" sz="2300" dirty="0"/>
              <a:t> (private) </a:t>
            </a:r>
            <a:r>
              <a:rPr lang="nl-NL" altLang="en-US" sz="2300" dirty="0" err="1"/>
              <a:t>cost</a:t>
            </a:r>
            <a:r>
              <a:rPr lang="nl-NL" altLang="en-US" sz="2300" dirty="0"/>
              <a:t>-benefit ratio of </a:t>
            </a:r>
            <a:r>
              <a:rPr lang="nl-NL" altLang="en-US" sz="2300" dirty="0" err="1"/>
              <a:t>conservation</a:t>
            </a:r>
            <a:endParaRPr lang="nl-NL" altLang="en-US" sz="2300" dirty="0"/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600" dirty="0"/>
              <a:t>(</a:t>
            </a:r>
            <a:r>
              <a:rPr lang="nl-NL" altLang="en-US" sz="2600" dirty="0" err="1"/>
              <a:t>Almost</a:t>
            </a:r>
            <a:r>
              <a:rPr lang="nl-NL" altLang="en-US" sz="2600" dirty="0"/>
              <a:t>) </a:t>
            </a:r>
            <a:r>
              <a:rPr lang="nl-NL" altLang="en-US" sz="2600" dirty="0" err="1"/>
              <a:t>serious</a:t>
            </a:r>
            <a:r>
              <a:rPr lang="nl-NL" altLang="en-US" sz="2600" dirty="0"/>
              <a:t> money – $20 </a:t>
            </a:r>
            <a:r>
              <a:rPr lang="nl-NL" altLang="en-US" sz="2600" dirty="0" err="1"/>
              <a:t>bln</a:t>
            </a:r>
            <a:r>
              <a:rPr lang="nl-NL" altLang="en-US" sz="2600" dirty="0"/>
              <a:t> per </a:t>
            </a:r>
            <a:r>
              <a:rPr lang="nl-NL" altLang="en-US" sz="2600" dirty="0" err="1"/>
              <a:t>year</a:t>
            </a:r>
            <a:r>
              <a:rPr lang="nl-NL" altLang="en-US" sz="2600" dirty="0"/>
              <a:t>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300" dirty="0"/>
              <a:t>Part of </a:t>
            </a:r>
            <a:r>
              <a:rPr lang="nl-NL" altLang="en-US" sz="2300" dirty="0" err="1"/>
              <a:t>the</a:t>
            </a:r>
            <a:r>
              <a:rPr lang="nl-NL" altLang="en-US" sz="2300" dirty="0"/>
              <a:t> “Kyoto </a:t>
            </a:r>
            <a:r>
              <a:rPr lang="nl-NL" altLang="en-US" sz="2300" dirty="0" err="1"/>
              <a:t>process</a:t>
            </a:r>
            <a:r>
              <a:rPr lang="nl-NL" altLang="en-US" sz="2300" dirty="0"/>
              <a:t>”: REDD+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300" dirty="0" err="1"/>
              <a:t>Also</a:t>
            </a:r>
            <a:r>
              <a:rPr lang="nl-NL" altLang="en-US" sz="2300" dirty="0"/>
              <a:t> </a:t>
            </a:r>
            <a:r>
              <a:rPr lang="nl-NL" altLang="en-US" sz="2300" dirty="0" err="1"/>
              <a:t>many</a:t>
            </a:r>
            <a:r>
              <a:rPr lang="nl-NL" altLang="en-US" sz="2300" dirty="0"/>
              <a:t> </a:t>
            </a:r>
            <a:r>
              <a:rPr lang="nl-NL" altLang="en-US" sz="2300" dirty="0" err="1"/>
              <a:t>unilateral</a:t>
            </a:r>
            <a:r>
              <a:rPr lang="nl-NL" altLang="en-US" sz="2300" dirty="0"/>
              <a:t> </a:t>
            </a:r>
            <a:r>
              <a:rPr lang="nl-NL" altLang="en-US" sz="2300" dirty="0" err="1"/>
              <a:t>initiatives</a:t>
            </a:r>
            <a:r>
              <a:rPr lang="nl-NL" altLang="en-US" sz="2300" dirty="0"/>
              <a:t> (Sweden, US)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600" dirty="0" err="1"/>
              <a:t>Not</a:t>
            </a:r>
            <a:r>
              <a:rPr lang="nl-NL" altLang="en-US" sz="2600" dirty="0"/>
              <a:t> without issues/ </a:t>
            </a:r>
            <a:r>
              <a:rPr lang="nl-NL" altLang="en-US" sz="2600" dirty="0" err="1"/>
              <a:t>challenges</a:t>
            </a:r>
            <a:r>
              <a:rPr lang="nl-NL" altLang="en-US" sz="2600" dirty="0"/>
              <a:t>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300" dirty="0" err="1"/>
              <a:t>Additionality</a:t>
            </a:r>
            <a:r>
              <a:rPr lang="nl-NL" altLang="en-US" sz="2300" dirty="0"/>
              <a:t>, </a:t>
            </a:r>
            <a:r>
              <a:rPr lang="nl-NL" altLang="en-US" sz="2300" dirty="0" err="1"/>
              <a:t>leakage</a:t>
            </a:r>
            <a:r>
              <a:rPr lang="nl-NL" altLang="en-US" sz="2300" dirty="0"/>
              <a:t> (</a:t>
            </a:r>
            <a:r>
              <a:rPr lang="nl-NL" altLang="en-US" sz="2300" dirty="0" err="1"/>
              <a:t>Pattanayak</a:t>
            </a:r>
            <a:r>
              <a:rPr lang="nl-NL" altLang="en-US" sz="2300" dirty="0"/>
              <a:t> et al. 2010) – “</a:t>
            </a:r>
            <a:r>
              <a:rPr lang="nl-NL" altLang="en-US" sz="2300" dirty="0" err="1"/>
              <a:t>Results</a:t>
            </a:r>
            <a:r>
              <a:rPr lang="nl-NL" altLang="en-US" sz="2300" dirty="0"/>
              <a:t> are </a:t>
            </a:r>
            <a:r>
              <a:rPr lang="nl-NL" altLang="en-US" sz="2300" dirty="0" err="1"/>
              <a:t>highly</a:t>
            </a:r>
            <a:r>
              <a:rPr lang="nl-NL" altLang="en-US" sz="2300" dirty="0"/>
              <a:t> divergent” 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300" dirty="0" err="1"/>
              <a:t>Still</a:t>
            </a:r>
            <a:r>
              <a:rPr lang="nl-NL" altLang="en-US" sz="2300" dirty="0"/>
              <a:t> PES </a:t>
            </a:r>
            <a:r>
              <a:rPr lang="nl-NL" altLang="en-US" sz="2300" dirty="0" err="1"/>
              <a:t>indispensible</a:t>
            </a:r>
            <a:r>
              <a:rPr lang="nl-NL" altLang="en-US" sz="2300" dirty="0"/>
              <a:t> – </a:t>
            </a:r>
            <a:r>
              <a:rPr lang="nl-NL" altLang="en-US" sz="2300" dirty="0" err="1"/>
              <a:t>unconditional</a:t>
            </a:r>
            <a:r>
              <a:rPr lang="nl-NL" altLang="en-US" sz="2300" dirty="0"/>
              <a:t> </a:t>
            </a:r>
            <a:r>
              <a:rPr lang="nl-NL" altLang="en-US" sz="2300" dirty="0" err="1"/>
              <a:t>payments</a:t>
            </a:r>
            <a:r>
              <a:rPr lang="nl-NL" altLang="en-US" sz="2300" dirty="0"/>
              <a:t> </a:t>
            </a:r>
            <a:r>
              <a:rPr lang="nl-NL" altLang="en-US" sz="2300" dirty="0" err="1"/>
              <a:t>may</a:t>
            </a:r>
            <a:r>
              <a:rPr lang="nl-NL" altLang="en-US" sz="2300" dirty="0"/>
              <a:t> even </a:t>
            </a:r>
            <a:r>
              <a:rPr lang="nl-NL" altLang="en-US" sz="2300" dirty="0" err="1"/>
              <a:t>be</a:t>
            </a:r>
            <a:r>
              <a:rPr lang="nl-NL" altLang="en-US" sz="2300" dirty="0"/>
              <a:t> </a:t>
            </a:r>
            <a:r>
              <a:rPr lang="nl-NL" altLang="en-US" sz="2300" dirty="0" err="1"/>
              <a:t>counterproductive</a:t>
            </a:r>
            <a:r>
              <a:rPr lang="nl-NL" altLang="en-US" sz="2300" dirty="0"/>
              <a:t> (</a:t>
            </a:r>
            <a:r>
              <a:rPr lang="nl-NL" altLang="en-US" sz="2300" dirty="0" err="1"/>
              <a:t>Wilebore</a:t>
            </a:r>
            <a:r>
              <a:rPr lang="nl-NL" altLang="en-US" sz="2300" dirty="0"/>
              <a:t> et al. 2017)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300" dirty="0" err="1"/>
              <a:t>What</a:t>
            </a:r>
            <a:r>
              <a:rPr lang="nl-NL" altLang="en-US" sz="2300" dirty="0"/>
              <a:t> </a:t>
            </a:r>
            <a:r>
              <a:rPr lang="nl-NL" altLang="en-US" sz="2300" dirty="0" err="1"/>
              <a:t>price</a:t>
            </a:r>
            <a:r>
              <a:rPr lang="nl-NL" altLang="en-US" sz="2300" dirty="0"/>
              <a:t> </a:t>
            </a:r>
            <a:r>
              <a:rPr lang="nl-NL" altLang="en-US" sz="2300" dirty="0" err="1"/>
              <a:t>should</a:t>
            </a:r>
            <a:r>
              <a:rPr lang="nl-NL" altLang="en-US" sz="2300" dirty="0"/>
              <a:t> </a:t>
            </a:r>
            <a:r>
              <a:rPr lang="nl-NL" altLang="en-US" sz="2300" dirty="0" err="1"/>
              <a:t>be</a:t>
            </a:r>
            <a:r>
              <a:rPr lang="nl-NL" altLang="en-US" sz="2300" dirty="0"/>
              <a:t> </a:t>
            </a:r>
            <a:r>
              <a:rPr lang="nl-NL" altLang="en-US" sz="2300" dirty="0" err="1"/>
              <a:t>offered</a:t>
            </a:r>
            <a:r>
              <a:rPr lang="nl-NL" altLang="en-US" sz="2300" dirty="0"/>
              <a:t>?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Challenges of Collective PES</a:t>
            </a:r>
          </a:p>
        </p:txBody>
      </p:sp>
    </p:spTree>
    <p:extLst>
      <p:ext uri="{BB962C8B-B14F-4D97-AF65-F5344CB8AC3E}">
        <p14:creationId xmlns:p14="http://schemas.microsoft.com/office/powerpoint/2010/main" val="47085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8269"/>
            <a:ext cx="7825409" cy="4295609"/>
          </a:xfrm>
        </p:spPr>
        <p:txBody>
          <a:bodyPr>
            <a:noAutofit/>
          </a:bodyPr>
          <a:lstStyle/>
          <a:p>
            <a:endParaRPr lang="fr-FR" sz="2200" dirty="0"/>
          </a:p>
          <a:p>
            <a:r>
              <a:rPr lang="fr-FR" sz="2200" dirty="0" err="1"/>
              <a:t>Could</a:t>
            </a:r>
            <a:r>
              <a:rPr lang="fr-FR" sz="2200" dirty="0"/>
              <a:t> </a:t>
            </a:r>
            <a:r>
              <a:rPr lang="fr-FR" sz="2200" dirty="0" err="1"/>
              <a:t>threshold-based</a:t>
            </a:r>
            <a:r>
              <a:rPr lang="fr-FR" sz="2200" dirty="0"/>
              <a:t> </a:t>
            </a:r>
            <a:r>
              <a:rPr lang="fr-FR" sz="2200" dirty="0" err="1"/>
              <a:t>payments</a:t>
            </a:r>
            <a:r>
              <a:rPr lang="fr-FR" sz="2200" dirty="0"/>
              <a:t> </a:t>
            </a:r>
            <a:r>
              <a:rPr lang="fr-FR" sz="2200" dirty="0" err="1"/>
              <a:t>solve</a:t>
            </a:r>
            <a:r>
              <a:rPr lang="fr-FR" sz="2200" dirty="0"/>
              <a:t> social </a:t>
            </a:r>
            <a:r>
              <a:rPr lang="fr-FR" sz="2200" dirty="0" err="1"/>
              <a:t>Dilemma</a:t>
            </a:r>
            <a:r>
              <a:rPr lang="fr-FR" sz="2200" dirty="0"/>
              <a:t> in collective </a:t>
            </a:r>
            <a:r>
              <a:rPr lang="fr-FR" sz="2200" dirty="0" err="1"/>
              <a:t>encentive</a:t>
            </a:r>
            <a:r>
              <a:rPr lang="fr-FR" sz="2200" dirty="0"/>
              <a:t> </a:t>
            </a:r>
            <a:r>
              <a:rPr lang="fr-FR" sz="2200" dirty="0" err="1"/>
              <a:t>scheme</a:t>
            </a:r>
            <a:r>
              <a:rPr lang="fr-FR" sz="2200" dirty="0"/>
              <a:t>?</a:t>
            </a:r>
          </a:p>
          <a:p>
            <a:pPr lvl="2"/>
            <a:r>
              <a:rPr lang="fr-FR" sz="2200" dirty="0"/>
              <a:t>How?</a:t>
            </a:r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endParaRPr lang="fr-FR" sz="2200" dirty="0"/>
          </a:p>
          <a:p>
            <a:r>
              <a:rPr lang="fr-FR" sz="2200" dirty="0"/>
              <a:t>Obtenir la précision optimale</a:t>
            </a:r>
          </a:p>
          <a:p>
            <a:pPr lvl="1"/>
            <a:r>
              <a:rPr lang="fr-FR" sz="2000" dirty="0"/>
              <a:t>S’il y a plus de bandes dans une parcelle, la plus fiable est le échantillon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 </a:t>
            </a:r>
            <a:r>
              <a:rPr lang="fr-FR" dirty="0" err="1"/>
              <a:t>theory</a:t>
            </a:r>
            <a:r>
              <a:rPr lang="fr-FR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318391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8269"/>
            <a:ext cx="7825409" cy="4295609"/>
          </a:xfrm>
        </p:spPr>
        <p:txBody>
          <a:bodyPr>
            <a:noAutofit/>
          </a:bodyPr>
          <a:lstStyle/>
          <a:p>
            <a:r>
              <a:rPr lang="en-US" sz="2200" dirty="0"/>
              <a:t>Financed by the Climate Investment Funds (CIF)</a:t>
            </a:r>
          </a:p>
          <a:p>
            <a:endParaRPr lang="en-US" sz="2200" dirty="0"/>
          </a:p>
          <a:p>
            <a:r>
              <a:rPr lang="en-US" sz="2200" dirty="0"/>
              <a:t>Supervised by the World Bank (WB) and the African Development Bank (</a:t>
            </a:r>
            <a:r>
              <a:rPr lang="en-US" sz="2200" dirty="0" err="1"/>
              <a:t>AfDB</a:t>
            </a:r>
            <a:r>
              <a:rPr lang="en-US" sz="2200" dirty="0"/>
              <a:t>)</a:t>
            </a:r>
          </a:p>
          <a:p>
            <a:endParaRPr lang="en-US" sz="2200" dirty="0"/>
          </a:p>
          <a:p>
            <a:r>
              <a:rPr lang="en-US" sz="2200" dirty="0"/>
              <a:t>Launched in October 2014</a:t>
            </a:r>
          </a:p>
          <a:p>
            <a:endParaRPr lang="en-US" sz="2200" dirty="0"/>
          </a:p>
          <a:p>
            <a:r>
              <a:rPr lang="en-US" sz="2200" dirty="0"/>
              <a:t>Activities include direct engagement of local communities through: </a:t>
            </a:r>
          </a:p>
          <a:p>
            <a:r>
              <a:rPr lang="en-US" sz="2200" dirty="0"/>
              <a:t>Sensitization campaigns</a:t>
            </a:r>
          </a:p>
          <a:p>
            <a:r>
              <a:rPr lang="en-US" sz="2200" dirty="0"/>
              <a:t>Financing of fire blocks constructions</a:t>
            </a:r>
          </a:p>
          <a:p>
            <a:r>
              <a:rPr lang="en-US" sz="2200" dirty="0"/>
              <a:t>Asset transfers (e.g. Beehives)</a:t>
            </a:r>
          </a:p>
          <a:p>
            <a:r>
              <a:rPr lang="en-US" sz="2200" dirty="0"/>
              <a:t>Afforestation campaigns using conservation incentives (PES)</a:t>
            </a:r>
          </a:p>
          <a:p>
            <a:endParaRPr lang="en-US" sz="2200" dirty="0"/>
          </a:p>
          <a:p>
            <a:r>
              <a:rPr lang="en-US" sz="2200" dirty="0"/>
              <a:t>This presentation focuses on the PES for tree maintenance</a:t>
            </a: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 </a:t>
            </a:r>
            <a:r>
              <a:rPr lang="fr-FR" dirty="0" err="1"/>
              <a:t>theory</a:t>
            </a:r>
            <a:r>
              <a:rPr lang="fr-FR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36289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A47756-87D8-49B2-871B-82B882E2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Burkina Faso FIP Forests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27D9703-0DF1-4B90-AFFC-D8FFCF423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1" y="1099933"/>
            <a:ext cx="8340501" cy="50866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7B1F2D9-9ABA-4C7B-986D-1643BEC03746}"/>
              </a:ext>
            </a:extLst>
          </p:cNvPr>
          <p:cNvSpPr/>
          <p:nvPr/>
        </p:nvSpPr>
        <p:spPr>
          <a:xfrm>
            <a:off x="5181601" y="4987063"/>
            <a:ext cx="3505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The Burkina Faso FIP covers 12 </a:t>
            </a:r>
            <a:r>
              <a:rPr lang="en-US" sz="2000" b="1" dirty="0" err="1">
                <a:solidFill>
                  <a:srgbClr val="FF0000"/>
                </a:solidFill>
                <a:latin typeface="Garamond" panose="02020404030301010803" pitchFamily="18" charset="0"/>
              </a:rPr>
              <a:t>gazetted</a:t>
            </a:r>
            <a:r>
              <a:rPr lang="en-US" sz="2000" b="1" dirty="0">
                <a:solidFill>
                  <a:srgbClr val="FF0000"/>
                </a:solidFill>
                <a:latin typeface="Garamond" panose="02020404030301010803" pitchFamily="18" charset="0"/>
              </a:rPr>
              <a:t> forests</a:t>
            </a:r>
            <a:r>
              <a:rPr lang="en-US" sz="2000" dirty="0">
                <a:latin typeface="Garamond" panose="02020404030301010803" pitchFamily="18" charset="0"/>
              </a:rPr>
              <a:t> distributed in 31 communes and 4 administrative regions</a:t>
            </a:r>
            <a:endParaRPr lang="fr-FR" sz="2000" dirty="0">
              <a:latin typeface="Garamond" panose="02020404030301010803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0B8C527-098A-4206-95C7-164231538B7D}"/>
              </a:ext>
            </a:extLst>
          </p:cNvPr>
          <p:cNvSpPr/>
          <p:nvPr/>
        </p:nvSpPr>
        <p:spPr>
          <a:xfrm>
            <a:off x="457200" y="1182015"/>
            <a:ext cx="312088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5B9BD5"/>
              </a:buClr>
            </a:pPr>
            <a:r>
              <a:rPr lang="en-US" sz="2000" dirty="0">
                <a:latin typeface="Garamond" panose="02020404030301010803" pitchFamily="18" charset="0"/>
              </a:rPr>
              <a:t>Goal of PGFC/REDD+ is to </a:t>
            </a:r>
            <a:r>
              <a:rPr lang="en-US" sz="2000" b="1" dirty="0">
                <a:latin typeface="Garamond" panose="02020404030301010803" pitchFamily="18" charset="0"/>
              </a:rPr>
              <a:t>improve carbon sequestration capacity of </a:t>
            </a:r>
            <a:r>
              <a:rPr lang="en-US" sz="2000" b="1" u="sng" dirty="0" err="1">
                <a:latin typeface="Garamond" panose="02020404030301010803" pitchFamily="18" charset="0"/>
              </a:rPr>
              <a:t>gazetted</a:t>
            </a:r>
            <a:r>
              <a:rPr lang="en-US" sz="2000" b="1" u="sng" dirty="0">
                <a:latin typeface="Garamond" panose="02020404030301010803" pitchFamily="18" charset="0"/>
              </a:rPr>
              <a:t> forests </a:t>
            </a:r>
            <a:r>
              <a:rPr lang="en-US" sz="2000" dirty="0">
                <a:latin typeface="Garamond" panose="02020404030301010803" pitchFamily="18" charset="0"/>
              </a:rPr>
              <a:t>while reducing poverty in rural areas </a:t>
            </a:r>
          </a:p>
        </p:txBody>
      </p:sp>
    </p:spTree>
    <p:extLst>
      <p:ext uri="{BB962C8B-B14F-4D97-AF65-F5344CB8AC3E}">
        <p14:creationId xmlns:p14="http://schemas.microsoft.com/office/powerpoint/2010/main" val="359729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C1A4F33-A0D6-4F9C-A507-FE5B23165B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58" y="3521730"/>
            <a:ext cx="1442301" cy="2163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0DC7552-C4A8-4F70-B9DB-F3083B2B37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552" y="3521730"/>
            <a:ext cx="1360637" cy="2165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5D35CBC-A9DB-42F3-9172-AA1611E17F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58" y="1100772"/>
            <a:ext cx="2861035" cy="2300965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xmlns="" id="{78E1CA4F-CB9C-4DBD-892C-478693DC4DF4}"/>
              </a:ext>
            </a:extLst>
          </p:cNvPr>
          <p:cNvSpPr txBox="1">
            <a:spLocks/>
          </p:cNvSpPr>
          <p:nvPr/>
        </p:nvSpPr>
        <p:spPr bwMode="auto">
          <a:xfrm>
            <a:off x="289552" y="133257"/>
            <a:ext cx="8607230" cy="67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9pPr>
          </a:lstStyle>
          <a:p>
            <a:r>
              <a:rPr lang="fr-FR" dirty="0">
                <a:latin typeface="Garamond" charset="0"/>
                <a:ea typeface="Garamond" charset="0"/>
                <a:cs typeface="Garamond" charset="0"/>
              </a:rPr>
              <a:t>The Burkina Faso Forest Investment Program (FIP)</a:t>
            </a:r>
          </a:p>
        </p:txBody>
      </p:sp>
    </p:spTree>
    <p:extLst>
      <p:ext uri="{BB962C8B-B14F-4D97-AF65-F5344CB8AC3E}">
        <p14:creationId xmlns:p14="http://schemas.microsoft.com/office/powerpoint/2010/main" val="356246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75365"/>
            <a:ext cx="9144001" cy="20721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8F6B1AC2-093A-2D46-AB78-69375198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42" y="325677"/>
            <a:ext cx="8636094" cy="1656215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33,547 </a:t>
            </a:r>
            <a:r>
              <a:rPr lang="fr-FR" dirty="0" err="1">
                <a:solidFill>
                  <a:schemeClr val="bg1"/>
                </a:solidFill>
              </a:rPr>
              <a:t>trees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were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planted</a:t>
            </a:r>
            <a:r>
              <a:rPr lang="fr-FR" dirty="0"/>
              <a:t> in August 2017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8A4AE6CE-4AB9-8340-91E5-F5CE195E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7531"/>
            <a:ext cx="9143999" cy="385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4714" y="6497166"/>
            <a:ext cx="905060" cy="2421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9552" y="133257"/>
            <a:ext cx="8607230" cy="670612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Garamond" charset="0"/>
                <a:ea typeface="Garamond" charset="0"/>
                <a:cs typeface="Garamond" charset="0"/>
              </a:rPr>
              <a:t>Can </a:t>
            </a:r>
            <a:r>
              <a:rPr lang="fr-FR" dirty="0" err="1">
                <a:latin typeface="Garamond" charset="0"/>
                <a:ea typeface="Garamond" charset="0"/>
                <a:cs typeface="Garamond" charset="0"/>
              </a:rPr>
              <a:t>Contract</a:t>
            </a:r>
            <a:r>
              <a:rPr lang="fr-FR" dirty="0">
                <a:latin typeface="Garamond" charset="0"/>
                <a:ea typeface="Garamond" charset="0"/>
                <a:cs typeface="Garamond" charset="0"/>
              </a:rPr>
              <a:t> design affect Conservation </a:t>
            </a:r>
            <a:r>
              <a:rPr lang="fr-FR" dirty="0" err="1">
                <a:latin typeface="Garamond" charset="0"/>
                <a:ea typeface="Garamond" charset="0"/>
                <a:cs typeface="Garamond" charset="0"/>
              </a:rPr>
              <a:t>Outcomes</a:t>
            </a:r>
            <a:r>
              <a:rPr lang="fr-FR" dirty="0">
                <a:latin typeface="Garamond" charset="0"/>
                <a:ea typeface="Garamond" charset="0"/>
                <a:cs typeface="Garamond" charset="0"/>
              </a:rPr>
              <a:t> ?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xmlns="" id="{A52437E9-ED8E-C74B-BF2A-57166354A925}"/>
              </a:ext>
            </a:extLst>
          </p:cNvPr>
          <p:cNvSpPr txBox="1">
            <a:spLocks/>
          </p:cNvSpPr>
          <p:nvPr/>
        </p:nvSpPr>
        <p:spPr>
          <a:xfrm>
            <a:off x="104778" y="1467060"/>
            <a:ext cx="8896782" cy="6239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5B9BD5"/>
              </a:buClr>
              <a:buNone/>
            </a:pPr>
            <a:r>
              <a:rPr lang="fr-FR" dirty="0" err="1">
                <a:latin typeface="Garamond" panose="02020404030301010803" pitchFamily="18" charset="0"/>
              </a:rPr>
              <a:t>Comparing</a:t>
            </a:r>
            <a:r>
              <a:rPr lang="fr-FR" dirty="0">
                <a:latin typeface="Garamond" panose="02020404030301010803" pitchFamily="18" charset="0"/>
              </a:rPr>
              <a:t> </a:t>
            </a:r>
            <a:r>
              <a:rPr lang="fr-FR" dirty="0" err="1">
                <a:solidFill>
                  <a:srgbClr val="FF0000"/>
                </a:solidFill>
                <a:latin typeface="Garamond" panose="02020404030301010803" pitchFamily="18" charset="0"/>
              </a:rPr>
              <a:t>Threshold-based</a:t>
            </a:r>
            <a:r>
              <a:rPr lang="fr-FR" dirty="0">
                <a:latin typeface="Garamond" panose="02020404030301010803" pitchFamily="18" charset="0"/>
              </a:rPr>
              <a:t> </a:t>
            </a:r>
            <a:r>
              <a:rPr lang="fr-FR" dirty="0" err="1">
                <a:latin typeface="Garamond" panose="02020404030301010803" pitchFamily="18" charset="0"/>
              </a:rPr>
              <a:t>payments</a:t>
            </a:r>
            <a:r>
              <a:rPr lang="fr-FR" dirty="0">
                <a:latin typeface="Garamond" panose="02020404030301010803" pitchFamily="18" charset="0"/>
              </a:rPr>
              <a:t> versus </a:t>
            </a:r>
            <a:r>
              <a:rPr lang="fr-FR" dirty="0" err="1">
                <a:solidFill>
                  <a:srgbClr val="FF0000"/>
                </a:solidFill>
                <a:latin typeface="Garamond" panose="02020404030301010803" pitchFamily="18" charset="0"/>
              </a:rPr>
              <a:t>Linear</a:t>
            </a:r>
            <a:r>
              <a:rPr lang="fr-FR" dirty="0">
                <a:latin typeface="Garamond" panose="02020404030301010803" pitchFamily="18" charset="0"/>
              </a:rPr>
              <a:t> </a:t>
            </a:r>
            <a:r>
              <a:rPr lang="fr-FR" dirty="0" err="1">
                <a:latin typeface="Garamond" panose="02020404030301010803" pitchFamily="18" charset="0"/>
              </a:rPr>
              <a:t>payments</a:t>
            </a:r>
            <a:endParaRPr lang="fr-FR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9AD2454-1B99-9941-AFB9-58ADEB534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59" b="15840"/>
          <a:stretch/>
        </p:blipFill>
        <p:spPr>
          <a:xfrm>
            <a:off x="870880" y="2146636"/>
            <a:ext cx="7854836" cy="34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2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_TilburgUniversity">
  <a:themeElements>
    <a:clrScheme name="Universiteit van Tilburg">
      <a:dk1>
        <a:sysClr val="windowText" lastClr="000000"/>
      </a:dk1>
      <a:lt1>
        <a:sysClr val="window" lastClr="FFFFFF"/>
      </a:lt1>
      <a:dk2>
        <a:srgbClr val="003366"/>
      </a:dk2>
      <a:lt2>
        <a:srgbClr val="EEECE1"/>
      </a:lt2>
      <a:accent1>
        <a:srgbClr val="CC9933"/>
      </a:accent1>
      <a:accent2>
        <a:srgbClr val="339900"/>
      </a:accent2>
      <a:accent3>
        <a:srgbClr val="C3BCB2"/>
      </a:accent3>
      <a:accent4>
        <a:srgbClr val="008EC6"/>
      </a:accent4>
      <a:accent5>
        <a:srgbClr val="D9BC74"/>
      </a:accent5>
      <a:accent6>
        <a:srgbClr val="66CC33"/>
      </a:accent6>
      <a:hlink>
        <a:srgbClr val="003366"/>
      </a:hlink>
      <a:folHlink>
        <a:srgbClr val="CC993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blipFill rotWithShape="0">
          <a:blip xmlns:r="http://schemas.openxmlformats.org/officeDocument/2006/relationships" r:embed="rId1"/>
          <a:stretch>
            <a:fillRect l="-324" r="-1294" b="-13636"/>
          </a:stretch>
        </a:blipFill>
      </a:spPr>
      <a:bodyPr/>
      <a:lstStyle>
        <a:defPPr>
          <a:defRPr>
            <a:noFill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_TilburgUniversity</Template>
  <TotalTime>18603</TotalTime>
  <Words>836</Words>
  <Application>Microsoft Office PowerPoint</Application>
  <PresentationFormat>On-screen Show (4:3)</PresentationFormat>
  <Paragraphs>136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Garamond</vt:lpstr>
      <vt:lpstr>ScalaSans</vt:lpstr>
      <vt:lpstr>ヒラギノ角ゴ Pro W3</vt:lpstr>
      <vt:lpstr>_TilburgUniversity</vt:lpstr>
      <vt:lpstr>PowerPoint Presentation</vt:lpstr>
      <vt:lpstr>1. Introduction</vt:lpstr>
      <vt:lpstr>Challenges of Collective PES</vt:lpstr>
      <vt:lpstr>In theory …</vt:lpstr>
      <vt:lpstr>In theory …</vt:lpstr>
      <vt:lpstr>Burkina Faso FIP Forests</vt:lpstr>
      <vt:lpstr>PowerPoint Presentation</vt:lpstr>
      <vt:lpstr>33,547 trees were planted in August 2017</vt:lpstr>
      <vt:lpstr>Can Contract design affect Conservation Outcomes ?</vt:lpstr>
      <vt:lpstr>Can Contract design affect Conservation Outcomes ?</vt:lpstr>
      <vt:lpstr>Can Contract design affect Conservation Outcomes ?</vt:lpstr>
      <vt:lpstr>Outcome of interest: Trees Survival Rates</vt:lpstr>
      <vt:lpstr>Measuring Survival Rates</vt:lpstr>
      <vt:lpstr>   </vt:lpstr>
      <vt:lpstr>   Preliminary results: Contract Design Effect</vt:lpstr>
      <vt:lpstr> Preliminary results</vt:lpstr>
      <vt:lpstr> Preliminary results</vt:lpstr>
      <vt:lpstr>   </vt:lpstr>
      <vt:lpstr>   </vt:lpstr>
      <vt:lpstr>   </vt:lpstr>
      <vt:lpstr>Conclusion</vt:lpstr>
    </vt:vector>
  </TitlesOfParts>
  <Company>UvT Repro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Yvonne Janssens</dc:creator>
  <cp:lastModifiedBy>Daan van Soest</cp:lastModifiedBy>
  <cp:revision>1017</cp:revision>
  <cp:lastPrinted>2016-09-07T15:16:22Z</cp:lastPrinted>
  <dcterms:created xsi:type="dcterms:W3CDTF">2010-09-16T14:43:45Z</dcterms:created>
  <dcterms:modified xsi:type="dcterms:W3CDTF">2018-09-12T05:16:05Z</dcterms:modified>
</cp:coreProperties>
</file>